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22"/>
  </p:notesMasterIdLst>
  <p:sldIdLst>
    <p:sldId id="399" r:id="rId4"/>
    <p:sldId id="421" r:id="rId5"/>
    <p:sldId id="419" r:id="rId6"/>
    <p:sldId id="420" r:id="rId7"/>
    <p:sldId id="422" r:id="rId8"/>
    <p:sldId id="428" r:id="rId9"/>
    <p:sldId id="430" r:id="rId10"/>
    <p:sldId id="426" r:id="rId11"/>
    <p:sldId id="429" r:id="rId12"/>
    <p:sldId id="427" r:id="rId13"/>
    <p:sldId id="433" r:id="rId14"/>
    <p:sldId id="436" r:id="rId15"/>
    <p:sldId id="437" r:id="rId16"/>
    <p:sldId id="440" r:id="rId17"/>
    <p:sldId id="452" r:id="rId18"/>
    <p:sldId id="439" r:id="rId19"/>
    <p:sldId id="450" r:id="rId20"/>
    <p:sldId id="45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70AD47"/>
    <a:srgbClr val="00B050"/>
    <a:srgbClr val="E2F0D9"/>
    <a:srgbClr val="2F5597"/>
    <a:srgbClr val="DAE3F3"/>
    <a:srgbClr val="843C0C"/>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0" autoAdjust="0"/>
    <p:restoredTop sz="57945" autoAdjust="0"/>
  </p:normalViewPr>
  <p:slideViewPr>
    <p:cSldViewPr snapToGrid="0">
      <p:cViewPr varScale="1">
        <p:scale>
          <a:sx n="57" d="100"/>
          <a:sy n="57" d="100"/>
        </p:scale>
        <p:origin x="2670"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62DA8-DD8C-44AA-93F3-E1BCA4032E5D}"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F91DE-A7DD-4670-9EE0-221FC53DB0D9}" type="slidenum">
              <a:rPr lang="en-US" smtClean="0"/>
              <a:t>‹#›</a:t>
            </a:fld>
            <a:endParaRPr lang="en-US"/>
          </a:p>
        </p:txBody>
      </p:sp>
    </p:spTree>
    <p:extLst>
      <p:ext uri="{BB962C8B-B14F-4D97-AF65-F5344CB8AC3E}">
        <p14:creationId xmlns:p14="http://schemas.microsoft.com/office/powerpoint/2010/main" val="2214412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t>
            </a:r>
            <a:r>
              <a:rPr lang="en-US" altLang="zh-CN" sz="1200" dirty="0"/>
              <a:t>i</a:t>
            </a:r>
            <a:r>
              <a:rPr lang="en-US" sz="1200" dirty="0"/>
              <a:t> everyone. I am Kai Huang from University of Pittsburgh. It’s my pleasure to present our work, “</a:t>
            </a:r>
            <a:r>
              <a:rPr lang="en-US" sz="1200" dirty="0" err="1"/>
              <a:t>AiFi</a:t>
            </a:r>
            <a:r>
              <a:rPr lang="en-US" sz="1200" dirty="0"/>
              <a:t>: AI-Enabled Interference Cancellation in </a:t>
            </a:r>
            <a:r>
              <a:rPr lang="en-US" sz="1200" dirty="0" err="1"/>
              <a:t>WiFi</a:t>
            </a:r>
            <a:r>
              <a:rPr lang="en-US" sz="1200" dirty="0"/>
              <a:t> Networks with Commodity PHY-Layer Information”.  This is a </a:t>
            </a:r>
            <a:r>
              <a:rPr lang="en-US" altLang="zh-CN" sz="1200" dirty="0"/>
              <a:t>joint</a:t>
            </a:r>
            <a:r>
              <a:rPr lang="en-US" sz="1200" dirty="0"/>
              <a:t> work with my colleague Dr. </a:t>
            </a:r>
            <a:r>
              <a:rPr lang="en-US" sz="1200" dirty="0" err="1"/>
              <a:t>Ruirong</a:t>
            </a:r>
            <a:r>
              <a:rPr lang="en-US" sz="1200" dirty="0"/>
              <a:t> Chen, and my advisor Dr. Wei Gao at University of Pittsburgh.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943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implementation, we leverage the </a:t>
            </a:r>
            <a:r>
              <a:rPr lang="en-US" dirty="0" err="1"/>
              <a:t>WiFi</a:t>
            </a:r>
            <a:r>
              <a:rPr lang="en-US" dirty="0"/>
              <a:t> reference design of commodity </a:t>
            </a:r>
            <a:r>
              <a:rPr lang="en-US" dirty="0" err="1"/>
              <a:t>WiFi</a:t>
            </a:r>
            <a:r>
              <a:rPr lang="en-US" dirty="0"/>
              <a:t> g standard on the WARP SDR to transmit and receive wireless signals in the air, and obtain Pilot and CSI information from the </a:t>
            </a:r>
            <a:r>
              <a:rPr lang="en-US" dirty="0" err="1"/>
              <a:t>WiFi</a:t>
            </a:r>
            <a:r>
              <a:rPr lang="en-US" dirty="0"/>
              <a:t> physical layer.</a:t>
            </a:r>
          </a:p>
          <a:p>
            <a:endParaRPr lang="en-US" dirty="0"/>
          </a:p>
          <a:p>
            <a:r>
              <a:rPr lang="en-US" dirty="0"/>
              <a:t>We collect training data over multiple interference scenarios in the lab environment, and then test the performance of </a:t>
            </a:r>
            <a:r>
              <a:rPr lang="en-US" dirty="0" err="1"/>
              <a:t>AiFi</a:t>
            </a:r>
            <a:r>
              <a:rPr lang="en-US" dirty="0"/>
              <a:t> in room, corridor and outdoor environments.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936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In our experiments, we introduce interferences from white Gaussian noise, concurrent </a:t>
            </a:r>
            <a:r>
              <a:rPr lang="en-US" sz="1800" b="0" i="0" u="none" strike="noStrike" baseline="0" dirty="0" err="1">
                <a:latin typeface="LinLibertineT"/>
              </a:rPr>
              <a:t>WiFi</a:t>
            </a:r>
            <a:r>
              <a:rPr lang="en-US" sz="1800" b="0" i="0" u="none" strike="noStrike" baseline="0" dirty="0">
                <a:latin typeface="LinLibertineT"/>
              </a:rPr>
              <a:t> transmissions, commodity ZigBee transmitters, a baby monitor and a microwave oven. As shown in the spectrums, the interference patterns from these sources are very different.</a:t>
            </a:r>
          </a:p>
          <a:p>
            <a:pPr algn="l"/>
            <a:endParaRPr lang="en-US" sz="1800" b="0" i="0" u="none" strike="noStrike" baseline="0" dirty="0">
              <a:latin typeface="LinLibertineT"/>
            </a:endParaRPr>
          </a:p>
          <a:p>
            <a:pPr algn="l"/>
            <a:r>
              <a:rPr lang="en-US" sz="1800" b="0" i="0" u="none" strike="noStrike" baseline="0" dirty="0">
                <a:latin typeface="LinLibertineT"/>
              </a:rPr>
              <a:t>For example, the </a:t>
            </a:r>
            <a:r>
              <a:rPr lang="en-US" sz="1800" b="0" i="0" u="none" strike="noStrike" baseline="0" dirty="0" err="1">
                <a:latin typeface="LinLibertineT"/>
              </a:rPr>
              <a:t>WiFi</a:t>
            </a:r>
            <a:r>
              <a:rPr lang="en-US" sz="1800" b="0" i="0" u="none" strike="noStrike" baseline="0" dirty="0">
                <a:latin typeface="LinLibertineT"/>
              </a:rPr>
              <a:t> and ZigBee interferences cover fixed bands, while the baby monitor transmits signals with frequency hopping patterns and the microwave oven transmits wideband continuous signals.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04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interference sources, we evaluate </a:t>
            </a:r>
            <a:r>
              <a:rPr lang="en-US" dirty="0" err="1"/>
              <a:t>AiFi’s</a:t>
            </a:r>
            <a:r>
              <a:rPr lang="en-US" dirty="0"/>
              <a:t> bit error rate reduction under different SINR conditions and modulation schemes. The results are averaged from the experiments in all the testing sites and interference sources, </a:t>
            </a:r>
            <a:r>
              <a:rPr lang="en-US" b="1" dirty="0"/>
              <a:t>with the neural network models only being trained by the </a:t>
            </a:r>
            <a:r>
              <a:rPr lang="en-US" b="1" dirty="0" err="1"/>
              <a:t>WiFi</a:t>
            </a:r>
            <a:r>
              <a:rPr lang="en-US" b="1" dirty="0"/>
              <a:t> interference data collected in the lab environment</a:t>
            </a:r>
            <a:r>
              <a:rPr lang="en-US" dirty="0"/>
              <a:t>.</a:t>
            </a:r>
          </a:p>
          <a:p>
            <a:endParaRPr lang="en-US" dirty="0"/>
          </a:p>
          <a:p>
            <a:pPr algn="l"/>
            <a:r>
              <a:rPr lang="en-US" sz="1800" dirty="0"/>
              <a:t>As shown in the figure, t</a:t>
            </a:r>
            <a:r>
              <a:rPr lang="en-US" dirty="0"/>
              <a:t>o reach below 1% of bit error rate , </a:t>
            </a:r>
            <a:r>
              <a:rPr lang="en-US" dirty="0" err="1"/>
              <a:t>AiFi</a:t>
            </a:r>
            <a:r>
              <a:rPr lang="en-US" dirty="0"/>
              <a:t> is able to reduce the minimum required SINR by 4dB, and correct up to 81% of bit errors.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84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We also evaluate </a:t>
            </a:r>
            <a:r>
              <a:rPr lang="en-US" sz="1800" b="0" i="0" u="none" strike="noStrike" baseline="0" dirty="0" err="1">
                <a:latin typeface="LinLibertineT"/>
              </a:rPr>
              <a:t>AiFi’s</a:t>
            </a:r>
            <a:r>
              <a:rPr lang="en-US" sz="1800" b="0" i="0" u="none" strike="noStrike" baseline="0" dirty="0">
                <a:latin typeface="LinLibertineT"/>
              </a:rPr>
              <a:t> performance in improving the frame reception rate.</a:t>
            </a:r>
          </a:p>
          <a:p>
            <a:pPr algn="l"/>
            <a:endParaRPr lang="en-US" sz="1800" b="0" i="0" u="none" strike="noStrike" baseline="0" dirty="0">
              <a:latin typeface="LinLibertineT"/>
            </a:endParaRPr>
          </a:p>
          <a:p>
            <a:pPr algn="l"/>
            <a:r>
              <a:rPr lang="en-US" sz="1800" b="0" i="0" u="none" strike="noStrike" baseline="0" dirty="0">
                <a:latin typeface="LinLibertineT"/>
              </a:rPr>
              <a:t>Our results show that, to achieve over 90% of frame reception rate, </a:t>
            </a:r>
            <a:r>
              <a:rPr lang="en-US" sz="1800" b="0" i="0" u="none" strike="noStrike" baseline="0" dirty="0" err="1">
                <a:latin typeface="LinLibertineT"/>
              </a:rPr>
              <a:t>AiFi</a:t>
            </a:r>
            <a:r>
              <a:rPr lang="en-US" sz="1800" b="0" i="0" u="none" strike="noStrike" baseline="0" dirty="0">
                <a:latin typeface="LinLibertineT"/>
              </a:rPr>
              <a:t> is able to reduce the minimally required SINR by 3dB and correct up to 79% of failed frames.</a:t>
            </a:r>
          </a:p>
          <a:p>
            <a:pPr algn="l"/>
            <a:endParaRPr lang="en-US" sz="1800" b="0" i="0" u="none" strike="noStrike" baseline="0" dirty="0">
              <a:latin typeface="LinLibertineT"/>
            </a:endParaRPr>
          </a:p>
          <a:p>
            <a:pPr algn="l"/>
            <a:r>
              <a:rPr lang="en-US" sz="1800" b="0" i="0" u="none" strike="noStrike" baseline="0" dirty="0">
                <a:latin typeface="LinLibertineT"/>
              </a:rPr>
              <a:t>Particularly, when using QPSK, </a:t>
            </a:r>
            <a:r>
              <a:rPr lang="en-US" sz="1800" b="0" i="0" u="none" strike="noStrike" baseline="0" dirty="0" err="1">
                <a:latin typeface="LinLibertineT"/>
              </a:rPr>
              <a:t>AiFi</a:t>
            </a:r>
            <a:r>
              <a:rPr lang="en-US" sz="1800" b="0" i="0" u="none" strike="noStrike" baseline="0" dirty="0">
                <a:latin typeface="LinLibertineT"/>
              </a:rPr>
              <a:t> can improve the frame reception rate by 18 times at 3dB of SINR.</a:t>
            </a:r>
          </a:p>
          <a:p>
            <a:pPr algn="l"/>
            <a:endParaRPr lang="en-US" sz="1800" b="0" i="0" u="none" strike="noStrike" baseline="0" dirty="0">
              <a:latin typeface="LinLibertineT"/>
            </a:endParaRPr>
          </a:p>
          <a:p>
            <a:pPr algn="l"/>
            <a:endParaRPr lang="en-US" sz="1800" b="0" i="0" u="none" strike="noStrike" baseline="0" dirty="0">
              <a:latin typeface="LinLibertineT"/>
            </a:endParaRPr>
          </a:p>
        </p:txBody>
      </p:sp>
      <p:sp>
        <p:nvSpPr>
          <p:cNvPr id="4" name="Slide Number Placeholder 3"/>
          <p:cNvSpPr>
            <a:spLocks noGrp="1"/>
          </p:cNvSpPr>
          <p:nvPr>
            <p:ph type="sldNum" sz="quarter" idx="5"/>
          </p:nvPr>
        </p:nvSpPr>
        <p:spPr/>
        <p:txBody>
          <a:bodyPr/>
          <a:lstStyle/>
          <a:p>
            <a:fld id="{001F91DE-A7DD-4670-9EE0-221FC53DB0D9}" type="slidenum">
              <a:rPr lang="en-US" smtClean="0"/>
              <a:t>13</a:t>
            </a:fld>
            <a:endParaRPr lang="en-US"/>
          </a:p>
        </p:txBody>
      </p:sp>
    </p:spTree>
    <p:extLst>
      <p:ext uri="{BB962C8B-B14F-4D97-AF65-F5344CB8AC3E}">
        <p14:creationId xmlns:p14="http://schemas.microsoft.com/office/powerpoint/2010/main" val="345988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mentioned, once being trained, we expect that </a:t>
            </a:r>
            <a:r>
              <a:rPr lang="en-US" dirty="0" err="1"/>
              <a:t>AiFi</a:t>
            </a:r>
            <a:r>
              <a:rPr lang="en-US" dirty="0"/>
              <a:t> can be generically applied to different scenarios without retraining.</a:t>
            </a:r>
          </a:p>
          <a:p>
            <a:endParaRPr lang="en-US" dirty="0"/>
          </a:p>
          <a:p>
            <a:r>
              <a:rPr lang="en-US" dirty="0"/>
              <a:t>To verify such generality, we train </a:t>
            </a:r>
            <a:r>
              <a:rPr lang="en-US" dirty="0" err="1"/>
              <a:t>AiFi</a:t>
            </a:r>
            <a:r>
              <a:rPr lang="en-US" dirty="0"/>
              <a:t> in lab environment with concurrent </a:t>
            </a:r>
            <a:r>
              <a:rPr lang="en-US" dirty="0" err="1"/>
              <a:t>WiFi</a:t>
            </a:r>
            <a:r>
              <a:rPr lang="en-US" dirty="0"/>
              <a:t> transmission and gaussian white noise. And then test </a:t>
            </a:r>
            <a:r>
              <a:rPr lang="en-US" dirty="0" err="1"/>
              <a:t>AiFi</a:t>
            </a:r>
            <a:r>
              <a:rPr lang="en-US" dirty="0"/>
              <a:t> in other testing sites with different interference sources. </a:t>
            </a:r>
          </a:p>
          <a:p>
            <a:endParaRPr lang="en-US" dirty="0"/>
          </a:p>
          <a:p>
            <a:r>
              <a:rPr lang="en-US" dirty="0"/>
              <a:t>Our results show that </a:t>
            </a:r>
            <a:r>
              <a:rPr lang="en-US" dirty="0" err="1"/>
              <a:t>AiFi</a:t>
            </a:r>
            <a:r>
              <a:rPr lang="en-US" dirty="0"/>
              <a:t> can maintain its interference cancellation power, which demonstrates </a:t>
            </a:r>
            <a:r>
              <a:rPr lang="en-US" dirty="0" err="1"/>
              <a:t>AiFi</a:t>
            </a:r>
            <a:r>
              <a:rPr lang="en-US" dirty="0"/>
              <a:t> can be generally applied to different interference patterns.</a:t>
            </a:r>
          </a:p>
        </p:txBody>
      </p:sp>
      <p:sp>
        <p:nvSpPr>
          <p:cNvPr id="4" name="Slide Number Placeholder 3"/>
          <p:cNvSpPr>
            <a:spLocks noGrp="1"/>
          </p:cNvSpPr>
          <p:nvPr>
            <p:ph type="sldNum" sz="quarter" idx="5"/>
          </p:nvPr>
        </p:nvSpPr>
        <p:spPr/>
        <p:txBody>
          <a:bodyPr/>
          <a:lstStyle/>
          <a:p>
            <a:fld id="{001F91DE-A7DD-4670-9EE0-221FC53DB0D9}" type="slidenum">
              <a:rPr lang="en-US" smtClean="0"/>
              <a:t>14</a:t>
            </a:fld>
            <a:endParaRPr lang="en-US"/>
          </a:p>
        </p:txBody>
      </p:sp>
    </p:spTree>
    <p:extLst>
      <p:ext uri="{BB962C8B-B14F-4D97-AF65-F5344CB8AC3E}">
        <p14:creationId xmlns:p14="http://schemas.microsoft.com/office/powerpoint/2010/main" val="3889855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studied the impact of NN complexity on </a:t>
            </a:r>
            <a:r>
              <a:rPr lang="en-US" dirty="0" err="1"/>
              <a:t>AiFi’s</a:t>
            </a:r>
            <a:r>
              <a:rPr lang="en-US" dirty="0"/>
              <a:t> performance.</a:t>
            </a:r>
          </a:p>
          <a:p>
            <a:endParaRPr lang="en-US" dirty="0"/>
          </a:p>
          <a:p>
            <a:r>
              <a:rPr lang="en-US" dirty="0"/>
              <a:t>The NN complexity is controlled by scaling the number of features in each NN layer.</a:t>
            </a:r>
          </a:p>
          <a:p>
            <a:endParaRPr lang="en-US" dirty="0"/>
          </a:p>
          <a:p>
            <a:r>
              <a:rPr lang="en-US" dirty="0"/>
              <a:t>Our results show that, by scaling the NN complexity, </a:t>
            </a:r>
            <a:r>
              <a:rPr lang="en-US" dirty="0" err="1"/>
              <a:t>AiFI</a:t>
            </a:r>
            <a:r>
              <a:rPr lang="en-US" dirty="0"/>
              <a:t> can fit into different resource constraints with little performance drop.</a:t>
            </a:r>
          </a:p>
        </p:txBody>
      </p:sp>
      <p:sp>
        <p:nvSpPr>
          <p:cNvPr id="4" name="Slide Number Placeholder 3"/>
          <p:cNvSpPr>
            <a:spLocks noGrp="1"/>
          </p:cNvSpPr>
          <p:nvPr>
            <p:ph type="sldNum" sz="quarter" idx="5"/>
          </p:nvPr>
        </p:nvSpPr>
        <p:spPr/>
        <p:txBody>
          <a:bodyPr/>
          <a:lstStyle/>
          <a:p>
            <a:fld id="{001F91DE-A7DD-4670-9EE0-221FC53DB0D9}" type="slidenum">
              <a:rPr lang="en-US" smtClean="0"/>
              <a:t>15</a:t>
            </a:fld>
            <a:endParaRPr lang="en-US"/>
          </a:p>
        </p:txBody>
      </p:sp>
    </p:spTree>
    <p:extLst>
      <p:ext uri="{BB962C8B-B14F-4D97-AF65-F5344CB8AC3E}">
        <p14:creationId xmlns:p14="http://schemas.microsoft.com/office/powerpoint/2010/main" val="1169358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On the other hand, the NN inference time should be sufficiently low to meet the timing constraint in </a:t>
            </a:r>
            <a:r>
              <a:rPr lang="en-US" sz="1800" b="0" i="0" u="none" strike="noStrike" baseline="0" dirty="0" err="1">
                <a:latin typeface="LinLibertineT"/>
              </a:rPr>
              <a:t>WiFi</a:t>
            </a:r>
            <a:r>
              <a:rPr lang="en-US" sz="1800" b="0" i="0" u="none" strike="noStrike" baseline="0" dirty="0">
                <a:latin typeface="LinLibertineT"/>
              </a:rPr>
              <a:t> physical layer. </a:t>
            </a:r>
          </a:p>
          <a:p>
            <a:pPr algn="l"/>
            <a:endParaRPr lang="en-US" sz="1800" b="0" i="0" u="none" strike="noStrike" baseline="0" dirty="0">
              <a:latin typeface="LinLibertineT"/>
            </a:endParaRPr>
          </a:p>
          <a:p>
            <a:pPr algn="l"/>
            <a:r>
              <a:rPr lang="en-US" sz="1800" b="0" i="0" u="none" strike="noStrike" baseline="0" dirty="0">
                <a:latin typeface="LinLibertineT"/>
              </a:rPr>
              <a:t>In our experiments, we evaluate the latency of </a:t>
            </a:r>
            <a:r>
              <a:rPr lang="en-US" sz="1800" b="0" i="0" u="none" strike="noStrike" baseline="0" dirty="0" err="1">
                <a:latin typeface="LinLibertineT"/>
              </a:rPr>
              <a:t>AiFi’s</a:t>
            </a:r>
            <a:r>
              <a:rPr lang="en-US" sz="1800" b="0" i="0" u="none" strike="noStrike" baseline="0" dirty="0">
                <a:latin typeface="LinLibertineT"/>
              </a:rPr>
              <a:t> NN inference with different batch sizes and frame lengths. </a:t>
            </a:r>
          </a:p>
          <a:p>
            <a:pPr algn="l"/>
            <a:endParaRPr lang="en-US" sz="1800" b="0" i="0" u="none" strike="noStrike" baseline="0" dirty="0">
              <a:latin typeface="LinLibertineT"/>
            </a:endParaRPr>
          </a:p>
          <a:p>
            <a:pPr algn="l"/>
            <a:r>
              <a:rPr lang="en-US" sz="1800" b="0" i="0" u="none" strike="noStrike" baseline="0" dirty="0">
                <a:latin typeface="LinLibertineT"/>
              </a:rPr>
              <a:t>As shown in the figure, when a large batch size of 100 is used, </a:t>
            </a:r>
            <a:r>
              <a:rPr lang="en-US" sz="1800" b="0" i="0" u="none" strike="noStrike" baseline="0" dirty="0" err="1">
                <a:latin typeface="LinLibertineT"/>
              </a:rPr>
              <a:t>AiFi’s</a:t>
            </a:r>
            <a:r>
              <a:rPr lang="en-US" sz="1800" b="0" i="0" u="none" strike="noStrike" baseline="0" dirty="0">
                <a:latin typeface="LinLibertineT"/>
              </a:rPr>
              <a:t> per-frame inference latency is less than 1ms. </a:t>
            </a:r>
          </a:p>
          <a:p>
            <a:pPr algn="l"/>
            <a:endParaRPr lang="en-US" sz="1800" b="0" i="0" u="none" strike="noStrike" baseline="0" dirty="0">
              <a:latin typeface="LinLibertineT"/>
            </a:endParaRPr>
          </a:p>
          <a:p>
            <a:pPr algn="l"/>
            <a:r>
              <a:rPr lang="en-US" sz="1800" b="0" i="0" u="none" strike="noStrike" baseline="0" dirty="0">
                <a:latin typeface="LinLibertineT"/>
              </a:rPr>
              <a:t>Such batch-based frame processing is common in </a:t>
            </a:r>
            <a:r>
              <a:rPr lang="en-US" sz="1800" b="0" i="0" u="none" strike="noStrike" baseline="0" dirty="0" err="1">
                <a:latin typeface="LinLibertineT"/>
              </a:rPr>
              <a:t>WiFi</a:t>
            </a:r>
            <a:r>
              <a:rPr lang="en-US" sz="1800" b="0" i="0" u="none" strike="noStrike" baseline="0" dirty="0">
                <a:latin typeface="LinLibertineT"/>
              </a:rPr>
              <a:t> g/n/ac networks with automatic repeat request, </a:t>
            </a:r>
          </a:p>
          <a:p>
            <a:pPr algn="l"/>
            <a:endParaRPr lang="en-US" sz="1800" b="0" i="0" u="none" strike="noStrike" baseline="0" dirty="0">
              <a:latin typeface="LinLibertineT"/>
            </a:endParaRPr>
          </a:p>
          <a:p>
            <a:pPr algn="l"/>
            <a:r>
              <a:rPr lang="en-US" sz="1800" b="0" i="0" u="none" strike="noStrike" baseline="0" dirty="0">
                <a:latin typeface="LinLibertineT"/>
              </a:rPr>
              <a:t>On the other hand, with batch size of 1, </a:t>
            </a:r>
            <a:r>
              <a:rPr lang="en-US" sz="1800" b="0" i="0" u="none" strike="noStrike" baseline="0" dirty="0" err="1">
                <a:latin typeface="LinLibertineT"/>
              </a:rPr>
              <a:t>AiFi’s</a:t>
            </a:r>
            <a:r>
              <a:rPr lang="en-US" sz="1800" b="0" i="0" u="none" strike="noStrike" baseline="0" dirty="0">
                <a:latin typeface="LinLibertineT"/>
              </a:rPr>
              <a:t> inference time only increases &lt; 1ms when the frame length varies from 10 to 100 symbols.</a:t>
            </a:r>
          </a:p>
          <a:p>
            <a:pPr algn="l"/>
            <a:endParaRPr lang="en-US" sz="1800" b="0" i="0" u="none" strike="noStrike" baseline="0" dirty="0">
              <a:latin typeface="LinLibertineT"/>
            </a:endParaRPr>
          </a:p>
          <a:p>
            <a:pPr algn="l"/>
            <a:endParaRPr lang="en-US" dirty="0"/>
          </a:p>
        </p:txBody>
      </p:sp>
      <p:sp>
        <p:nvSpPr>
          <p:cNvPr id="4" name="Slide Number Placeholder 3"/>
          <p:cNvSpPr>
            <a:spLocks noGrp="1"/>
          </p:cNvSpPr>
          <p:nvPr>
            <p:ph type="sldNum" sz="quarter" idx="5"/>
          </p:nvPr>
        </p:nvSpPr>
        <p:spPr/>
        <p:txBody>
          <a:bodyPr/>
          <a:lstStyle/>
          <a:p>
            <a:fld id="{001F91DE-A7DD-4670-9EE0-221FC53DB0D9}" type="slidenum">
              <a:rPr lang="en-US" smtClean="0"/>
              <a:t>16</a:t>
            </a:fld>
            <a:endParaRPr lang="en-US"/>
          </a:p>
        </p:txBody>
      </p:sp>
    </p:spTree>
    <p:extLst>
      <p:ext uri="{BB962C8B-B14F-4D97-AF65-F5344CB8AC3E}">
        <p14:creationId xmlns:p14="http://schemas.microsoft.com/office/powerpoint/2010/main" val="588038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t>
            </a:r>
          </a:p>
        </p:txBody>
      </p:sp>
      <p:sp>
        <p:nvSpPr>
          <p:cNvPr id="4" name="Slide Number Placeholder 3"/>
          <p:cNvSpPr>
            <a:spLocks noGrp="1"/>
          </p:cNvSpPr>
          <p:nvPr>
            <p:ph type="sldNum" sz="quarter" idx="5"/>
          </p:nvPr>
        </p:nvSpPr>
        <p:spPr/>
        <p:txBody>
          <a:bodyPr/>
          <a:lstStyle/>
          <a:p>
            <a:fld id="{001F91DE-A7DD-4670-9EE0-221FC53DB0D9}" type="slidenum">
              <a:rPr lang="en-US" smtClean="0"/>
              <a:t>17</a:t>
            </a:fld>
            <a:endParaRPr lang="en-US"/>
          </a:p>
        </p:txBody>
      </p:sp>
    </p:spTree>
    <p:extLst>
      <p:ext uri="{BB962C8B-B14F-4D97-AF65-F5344CB8AC3E}">
        <p14:creationId xmlns:p14="http://schemas.microsoft.com/office/powerpoint/2010/main" val="2014290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my presentation, thank you for listening!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E4C83A-C7F0-4180-8006-8D974C2831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40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Nowadays, with the growth of wireless device population and large diversity of wireless technologies, many devices and wireless technologies </a:t>
            </a:r>
            <a:r>
              <a:rPr lang="en-US" sz="2000" b="1" dirty="0"/>
              <a:t>transmit simultaneously</a:t>
            </a:r>
            <a:r>
              <a:rPr lang="en-US" sz="2000" dirty="0"/>
              <a:t> in the same unlicensed </a:t>
            </a:r>
            <a:r>
              <a:rPr lang="en-US" sz="2000" dirty="0" err="1"/>
              <a:t>WiFi</a:t>
            </a:r>
            <a:r>
              <a:rPr lang="en-US" sz="2000" dirty="0"/>
              <a:t> band.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This causes signal interference and greatly reduces network performance.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99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commodity </a:t>
            </a:r>
            <a:r>
              <a:rPr lang="en-US" dirty="0" err="1"/>
              <a:t>WiFi</a:t>
            </a:r>
            <a:r>
              <a:rPr lang="en-US" dirty="0"/>
              <a:t> networks address interference using collision avoidance, </a:t>
            </a:r>
          </a:p>
          <a:p>
            <a:endParaRPr lang="en-US" dirty="0"/>
          </a:p>
          <a:p>
            <a:r>
              <a:rPr lang="en-US" dirty="0"/>
              <a:t>[x] where each device detects channel occupancy by carrier sensing, and avoids interference by postponing the forthcoming transmission if the channel is occupied. </a:t>
            </a:r>
          </a:p>
          <a:p>
            <a:endParaRPr lang="en-US" dirty="0"/>
          </a:p>
          <a:p>
            <a:r>
              <a:rPr lang="en-US" dirty="0"/>
              <a:t>[x] But such schemes introduce a significant transmission delay due to the long backoff time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974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to avoid long additional delay, later research efforts focus on interference cancellation, </a:t>
            </a:r>
          </a:p>
          <a:p>
            <a:endParaRPr lang="en-US" dirty="0"/>
          </a:p>
          <a:p>
            <a:r>
              <a:rPr lang="en-US" dirty="0"/>
              <a:t>[x] which uses additional RF hardware to probe the interference signal </a:t>
            </a:r>
          </a:p>
          <a:p>
            <a:endParaRPr lang="en-US" dirty="0"/>
          </a:p>
          <a:p>
            <a:r>
              <a:rPr lang="en-US" dirty="0"/>
              <a:t>[x] and then removes such interference from the received signal.  </a:t>
            </a:r>
          </a:p>
          <a:p>
            <a:endParaRPr lang="en-US" dirty="0"/>
          </a:p>
          <a:p>
            <a:r>
              <a:rPr lang="en-US" dirty="0"/>
              <a:t>However, note that commodity MIMO systems cannot be used for such probing and cancellation, because MIMO antennas can only be all set to either Tx or Rx mode.</a:t>
            </a:r>
          </a:p>
          <a:p>
            <a:endParaRPr lang="en-US" dirty="0"/>
          </a:p>
          <a:p>
            <a:r>
              <a:rPr lang="en-US" dirty="0"/>
              <a:t>As a result, most existing schemes require custom RF hardware and cannot apply to commodity </a:t>
            </a:r>
            <a:r>
              <a:rPr lang="en-US" dirty="0" err="1"/>
              <a:t>WiFi</a:t>
            </a:r>
            <a:r>
              <a:rPr lang="en-US" dirty="0"/>
              <a:t> devices.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978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To address these limitations, we envision that, instead of using extra RF hardware, the knowledge about interference can be retrieved from the [x] local physical layer information on commodity </a:t>
            </a:r>
            <a:r>
              <a:rPr lang="en-US" sz="1800" b="0" i="0" u="none" strike="noStrike" baseline="0" dirty="0" err="1">
                <a:latin typeface="LinLibertineT"/>
              </a:rPr>
              <a:t>WiFi</a:t>
            </a:r>
            <a:r>
              <a:rPr lang="en-US" sz="1800" b="0" i="0" u="none" strike="noStrike" baseline="0" dirty="0">
                <a:latin typeface="LinLibertineT"/>
              </a:rPr>
              <a:t> devices.</a:t>
            </a:r>
          </a:p>
          <a:p>
            <a:pPr algn="l"/>
            <a:endParaRPr lang="en-US" sz="1800" b="0" i="0" u="none" strike="noStrike" baseline="0" dirty="0">
              <a:latin typeface="LinLibertineT"/>
            </a:endParaRPr>
          </a:p>
          <a:p>
            <a:pPr algn="l"/>
            <a:r>
              <a:rPr lang="en-US" sz="1800" b="0" i="0" u="none" strike="noStrike" baseline="0" dirty="0">
                <a:latin typeface="LinLibertineT"/>
              </a:rPr>
              <a:t>[x] More specifically, such physical layer information include the pilot and CSI information. When interference exists, the pilot and CSI info is calculated as the difference between those in the received signal and those in non-interfered signal.</a:t>
            </a:r>
          </a:p>
          <a:p>
            <a:pPr algn="l"/>
            <a:endParaRPr lang="en-US" sz="1800" b="0" i="0" u="none" strike="noStrike" baseline="0" dirty="0">
              <a:latin typeface="LinLibertineT"/>
            </a:endParaRPr>
          </a:p>
          <a:p>
            <a:pPr algn="l"/>
            <a:r>
              <a:rPr lang="en-US" dirty="0"/>
              <a:t>[x] </a:t>
            </a:r>
            <a:r>
              <a:rPr lang="en-US" dirty="0" err="1"/>
              <a:t>AiFi</a:t>
            </a:r>
            <a:r>
              <a:rPr lang="en-US" dirty="0"/>
              <a:t> first calculates the interference knowledge in pilot subcarriers, by comparing the interfered pilot signal’s phase with that of standard pilot signal. </a:t>
            </a:r>
          </a:p>
          <a:p>
            <a:pPr algn="l"/>
            <a:endParaRPr lang="en-US" dirty="0"/>
          </a:p>
          <a:p>
            <a:pPr algn="l"/>
            <a:r>
              <a:rPr lang="en-US" dirty="0"/>
              <a:t>[x] [x] Afterwards, </a:t>
            </a:r>
            <a:r>
              <a:rPr lang="en-US" dirty="0" err="1"/>
              <a:t>AiFi</a:t>
            </a:r>
            <a:r>
              <a:rPr lang="en-US" dirty="0"/>
              <a:t> applies such knowledge to estimating and removing the interference in nearby data subcarriers by regression. </a:t>
            </a:r>
          </a:p>
          <a:p>
            <a:pPr algn="l"/>
            <a:endParaRPr lang="en-US" dirty="0"/>
          </a:p>
          <a:p>
            <a:pPr algn="l"/>
            <a:r>
              <a:rPr lang="en-US" dirty="0"/>
              <a:t>[x] and we utilize CSI information to provide more fine-grained frequency domain knowledge about interference </a:t>
            </a:r>
            <a:r>
              <a:rPr lang="en-US" altLang="zh-CN" dirty="0"/>
              <a:t>for</a:t>
            </a:r>
            <a:r>
              <a:rPr lang="en-US" dirty="0"/>
              <a:t> the regression.</a:t>
            </a:r>
          </a:p>
          <a:p>
            <a:pPr algn="l"/>
            <a:endParaRPr lang="en-US" dirty="0"/>
          </a:p>
          <a:p>
            <a:pPr algn="l"/>
            <a:r>
              <a:rPr lang="en-US" dirty="0"/>
              <a:t>[x] However, the key challenge of this approach is the high dynamics and uncertainty of the interference signal. How can we make sure that such interference can be </a:t>
            </a:r>
            <a:r>
              <a:rPr lang="en-US" b="1" dirty="0"/>
              <a:t>precisely</a:t>
            </a:r>
            <a:r>
              <a:rPr lang="en-US" dirty="0"/>
              <a:t> estimated from the CSI and PI information and then </a:t>
            </a:r>
            <a:r>
              <a:rPr lang="en-US" b="1" dirty="0"/>
              <a:t>completely</a:t>
            </a:r>
            <a:r>
              <a:rPr lang="en-US" dirty="0"/>
              <a:t> removed from the received signal?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37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the accuracy of interference cancellation, our basic idea is to leverage the power of neural networks, but intentionally let the neural networks to mimic the physical layer operations of commodity </a:t>
            </a:r>
            <a:r>
              <a:rPr lang="en-US" dirty="0" err="1"/>
              <a:t>WiFi</a:t>
            </a:r>
            <a:r>
              <a:rPr lang="en-US" dirty="0"/>
              <a:t> with individual NN modules.</a:t>
            </a:r>
          </a:p>
          <a:p>
            <a:endParaRPr lang="en-US" dirty="0"/>
          </a:p>
          <a:p>
            <a:r>
              <a:rPr lang="en-US" dirty="0"/>
              <a:t>[x] [x] </a:t>
            </a:r>
            <a:r>
              <a:rPr lang="en-US" dirty="0" err="1"/>
              <a:t>AiFi</a:t>
            </a:r>
            <a:r>
              <a:rPr lang="en-US" dirty="0"/>
              <a:t> first extracts the interference features from the pilot and CSI information, and then uses these features to estimate interference in </a:t>
            </a:r>
            <a:r>
              <a:rPr lang="en-US" b="1" dirty="0"/>
              <a:t>each individual </a:t>
            </a:r>
            <a:r>
              <a:rPr lang="en-US" dirty="0"/>
              <a:t>data subcarrier through regression and refinement based on attention NNs, which mimic the </a:t>
            </a:r>
            <a:r>
              <a:rPr lang="en-US" dirty="0" err="1"/>
              <a:t>WiFi</a:t>
            </a:r>
            <a:r>
              <a:rPr lang="en-US" dirty="0"/>
              <a:t> channel estimation.</a:t>
            </a:r>
          </a:p>
          <a:p>
            <a:endParaRPr lang="en-US" dirty="0"/>
          </a:p>
          <a:p>
            <a:r>
              <a:rPr lang="en-US" dirty="0"/>
              <a:t>[x] Second, </a:t>
            </a:r>
            <a:r>
              <a:rPr lang="en-US" dirty="0" err="1"/>
              <a:t>AiFi</a:t>
            </a:r>
            <a:r>
              <a:rPr lang="en-US" dirty="0"/>
              <a:t> removes such interference from the received signal. It mimics the </a:t>
            </a:r>
            <a:r>
              <a:rPr lang="en-US" dirty="0" err="1"/>
              <a:t>WiFi’s</a:t>
            </a:r>
            <a:r>
              <a:rPr lang="en-US" dirty="0"/>
              <a:t> equalization process in the feature space by using a fully connected NN.</a:t>
            </a:r>
          </a:p>
          <a:p>
            <a:endParaRPr lang="en-US" dirty="0"/>
          </a:p>
          <a:p>
            <a:r>
              <a:rPr lang="en-US" dirty="0"/>
              <a:t>[x] After that, </a:t>
            </a:r>
            <a:r>
              <a:rPr lang="en-US" dirty="0" err="1"/>
              <a:t>AiFi</a:t>
            </a:r>
            <a:r>
              <a:rPr lang="en-US" dirty="0"/>
              <a:t> further corrects data encoding errors </a:t>
            </a:r>
            <a:r>
              <a:rPr lang="en-US" b="1" dirty="0"/>
              <a:t>across multiple </a:t>
            </a:r>
            <a:r>
              <a:rPr lang="en-US" dirty="0"/>
              <a:t>data subcarriers, by using an LSTM network to mimic the </a:t>
            </a:r>
            <a:r>
              <a:rPr lang="en-US" dirty="0" err="1"/>
              <a:t>WiFi</a:t>
            </a:r>
            <a:r>
              <a:rPr lang="en-US" dirty="0"/>
              <a:t> data encoding and decoding.</a:t>
            </a:r>
          </a:p>
          <a:p>
            <a:endParaRPr lang="en-US" dirty="0"/>
          </a:p>
          <a:p>
            <a:r>
              <a:rPr lang="en-US" dirty="0"/>
              <a:t>Finally, </a:t>
            </a:r>
            <a:r>
              <a:rPr lang="en-US" dirty="0" err="1"/>
              <a:t>AiFi</a:t>
            </a:r>
            <a:r>
              <a:rPr lang="en-US" dirty="0"/>
              <a:t> uses a demodulation network to transform the corrected data payload from feature space to actual data bits.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85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interference estimation, the interference features from Pilot and CSI information are first extracted with convolutional NNs. </a:t>
            </a:r>
          </a:p>
          <a:p>
            <a:endParaRPr lang="en-US" dirty="0"/>
          </a:p>
          <a:p>
            <a:r>
              <a:rPr lang="en-US" dirty="0"/>
              <a:t>[x] The features from Pilot are further expanded to an intermediate grid by zero padding, </a:t>
            </a:r>
          </a:p>
          <a:p>
            <a:endParaRPr lang="en-US" dirty="0"/>
          </a:p>
          <a:p>
            <a:r>
              <a:rPr lang="en-US" dirty="0"/>
              <a:t>[x] and then we slide a trainable filter over it to interpolate this grid. The filter exploits the continuity in the interference between consecutive data subcarriers.</a:t>
            </a:r>
          </a:p>
          <a:p>
            <a:endParaRPr lang="en-US" dirty="0"/>
          </a:p>
          <a:p>
            <a:r>
              <a:rPr lang="en-US" dirty="0"/>
              <a:t>[x] To further refine the estimated interference in Pilot using CSI, we train a refinement NN.</a:t>
            </a:r>
          </a:p>
          <a:p>
            <a:endParaRPr lang="en-US" dirty="0"/>
          </a:p>
          <a:p>
            <a:r>
              <a:rPr lang="en-US" dirty="0"/>
              <a:t>[x] The refinement NN adopts attention-based structure. It takes the Pilot and CSI interference features as two input masks to compute a correlation matrix. And use this correlation matrix to weight the pilot features to get the </a:t>
            </a:r>
            <a:r>
              <a:rPr lang="en-US"/>
              <a:t>refined features.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312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t>After having estimated the interference in a data subcarrier, we then remove it from the received signal by mimicking the </a:t>
                </a:r>
                <a:r>
                  <a:rPr lang="en-US" altLang="zh-CN" sz="1200" b="0" dirty="0" err="1"/>
                  <a:t>WiFi</a:t>
                </a:r>
                <a:r>
                  <a:rPr lang="en-US" altLang="zh-CN" sz="1200" b="0" dirty="0"/>
                  <a:t> channel equalization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a:t>
                </a:r>
                <a:r>
                  <a:rPr lang="en-US" altLang="zh-CN" sz="1200" b="0" dirty="0"/>
                  <a:t>e</a:t>
                </a:r>
                <a:r>
                  <a:rPr lang="en-US" sz="1200" b="0" dirty="0"/>
                  <a:t> standard equalization process intends to remove the interference by subtracting the estimated interference from the received signal in constellation diagram.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[x] Given the estimated interference features,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AiFi</a:t>
                </a:r>
                <a:r>
                  <a:rPr kumimoji="0" lang="en-US" sz="1200" b="0" i="0" u="none" strike="noStrike" kern="1200" cap="none" spc="0" normalizeH="0" baseline="0" noProof="0" dirty="0">
                    <a:ln>
                      <a:noFill/>
                    </a:ln>
                    <a:solidFill>
                      <a:prstClr val="black"/>
                    </a:solidFill>
                    <a:effectLst/>
                    <a:uLnTx/>
                    <a:uFillTx/>
                    <a:latin typeface="Calibri"/>
                    <a:ea typeface="+mn-ea"/>
                    <a:cs typeface="+mn-cs"/>
                  </a:rPr>
                  <a:t> mimics such equalization in the feature space </a:t>
                </a:r>
                <a:r>
                  <a:rPr lang="en-US" b="0" dirty="0"/>
                  <a:t>with a fully-connected 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However, the interference removal may not completely remove the bit errors in data payloads across multiple subcarriers due to limit signal resolution in CSI and Pilot information.</a:t>
                </a:r>
                <a:endParaRPr lang="en-US" sz="1200" b="1"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 commodity devices, any</a:t>
                </a:r>
                <a:r>
                  <a:rPr lang="en-US" sz="1200" b="1" baseline="0" dirty="0"/>
                  <a:t> </a:t>
                </a:r>
                <a:r>
                  <a:rPr lang="en-US" sz="1200" b="1" dirty="0"/>
                  <a:t>interference can be removed </a:t>
                </a:r>
                <a:r>
                  <a:rPr lang="en-US" altLang="zh-CN" sz="1200" b="1" dirty="0"/>
                  <a:t>with equalization</a:t>
                </a:r>
                <a:r>
                  <a:rPr lang="en-US" sz="1200" b="1" dirty="0"/>
                  <a:t> in frequency domain by </a:t>
                </a:r>
                <a:r>
                  <a:rPr lang="en-US" sz="1200" b="1" i="0" u="none" strike="noStrike" baseline="0" dirty="0"/>
                  <a:t>subtraction of the estimated interference (</a:t>
                </a:r>
                <a:r>
                  <a:rPr lang="en-US" sz="1200" b="1" i="0">
                    <a:latin typeface="Cambria Math" panose="02040503050406030204" pitchFamily="18" charset="0"/>
                  </a:rPr>
                  <a:t>𝑰 ⃗</a:t>
                </a:r>
                <a:r>
                  <a:rPr lang="en-US" sz="1200" b="1" i="0" u="none" strike="noStrike" baseline="0" dirty="0"/>
                  <a:t>) from the received signal (</a:t>
                </a:r>
                <a:r>
                  <a:rPr lang="en-US" sz="1200" b="1" i="0">
                    <a:latin typeface="Cambria Math" panose="02040503050406030204" pitchFamily="18" charset="0"/>
                  </a:rPr>
                  <a:t>(𝑿_𝑰 ) ⃗</a:t>
                </a:r>
                <a:r>
                  <a:rPr lang="en-US" sz="1200" b="1" i="0" u="none" strike="noStrike" baseline="0" dirty="0"/>
                  <a:t>)</a:t>
                </a:r>
                <a:r>
                  <a:rPr lang="en-US" sz="1200" b="1" dirty="0"/>
                  <a:t> as</a:t>
                </a:r>
                <a:r>
                  <a:rPr lang="en-US" sz="1200" b="1" baseline="0" dirty="0"/>
                  <a:t> shown in the constellation diagram.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To provide generality for </a:t>
                </a:r>
                <a:r>
                  <a:rPr kumimoji="0" lang="en-US" sz="1200" b="1" i="0" u="none" strike="noStrike" kern="1200" cap="none" spc="0" normalizeH="0" baseline="0" noProof="0" dirty="0" err="1">
                    <a:ln>
                      <a:noFill/>
                    </a:ln>
                    <a:solidFill>
                      <a:prstClr val="black"/>
                    </a:solidFill>
                    <a:effectLst/>
                    <a:uLnTx/>
                    <a:uFillTx/>
                    <a:latin typeface="Calibri"/>
                    <a:ea typeface="+mn-ea"/>
                    <a:cs typeface="+mn-cs"/>
                  </a:rPr>
                  <a:t>AiFi</a:t>
                </a:r>
                <a:r>
                  <a:rPr kumimoji="0" lang="en-US" sz="1200" b="1" i="0" u="none" strike="noStrike" kern="1200" cap="none" spc="0" normalizeH="0" baseline="0" noProof="0" dirty="0">
                    <a:ln>
                      <a:noFill/>
                    </a:ln>
                    <a:solidFill>
                      <a:prstClr val="black"/>
                    </a:solidFill>
                    <a:effectLst/>
                    <a:uLnTx/>
                    <a:uFillTx/>
                    <a:latin typeface="Calibri"/>
                    <a:ea typeface="+mn-ea"/>
                    <a:cs typeface="+mn-cs"/>
                  </a:rPr>
                  <a:t>, we mimic such equalization </a:t>
                </a:r>
                <a:r>
                  <a:rPr lang="en-US" b="1" dirty="0"/>
                  <a:t>with a fully-connected NN with </a:t>
                </a:r>
                <a:r>
                  <a:rPr lang="en-US" b="1" dirty="0" err="1"/>
                  <a:t>ReLu</a:t>
                </a:r>
                <a:r>
                  <a:rPr lang="en-US" b="1" dirty="0"/>
                  <a:t> </a:t>
                </a:r>
                <a:r>
                  <a:rPr lang="en-US" b="1" dirty="0" err="1"/>
                  <a:t>activiation</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The interference removal may not completely remove the bit errors from interference.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How to further correct bit errors without additional PHY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dirty="0"/>
              </a:p>
            </p:txBody>
          </p:sp>
        </mc:Fallback>
      </mc:AlternateContent>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53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correct bit errors, </a:t>
            </a:r>
            <a:r>
              <a:rPr lang="en-US" dirty="0" err="1"/>
              <a:t>AiFi</a:t>
            </a:r>
            <a:r>
              <a:rPr lang="en-US" dirty="0"/>
              <a:t> captures the coding correlation within the data payloads in multiple subcarriers and uses such correlation knowledge for data payload correction.</a:t>
            </a:r>
          </a:p>
          <a:p>
            <a:endParaRPr lang="en-US" dirty="0"/>
          </a:p>
          <a:p>
            <a:r>
              <a:rPr lang="en-US" dirty="0"/>
              <a:t>[x] In comparison, commodity </a:t>
            </a:r>
            <a:r>
              <a:rPr lang="en-US" dirty="0" err="1"/>
              <a:t>WiFi</a:t>
            </a:r>
            <a:r>
              <a:rPr lang="en-US" dirty="0"/>
              <a:t> encoder only considers the short-term correlation between input bits, but cannot capture the long-term dependencies.</a:t>
            </a:r>
          </a:p>
          <a:p>
            <a:endParaRPr lang="en-US" dirty="0"/>
          </a:p>
          <a:p>
            <a:r>
              <a:rPr lang="en-US" dirty="0"/>
              <a:t>[x] Instead, </a:t>
            </a:r>
            <a:r>
              <a:rPr lang="en-US" dirty="0" err="1"/>
              <a:t>AiFi</a:t>
            </a:r>
            <a:r>
              <a:rPr lang="en-US" dirty="0"/>
              <a:t> uses an LSTM network to memorize both the short-term and long-term dependencies with a memory cell. It shares the similar structure with the state machine in </a:t>
            </a:r>
            <a:r>
              <a:rPr lang="en-US" dirty="0" err="1"/>
              <a:t>WiFi</a:t>
            </a:r>
            <a:r>
              <a:rPr lang="en-US" dirty="0"/>
              <a:t> encoder and can correct the bit errors by regression based on memorized dependencies.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AEEFD-C113-4DC5-9D2C-835ED9425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68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A367B7-7C0E-4FD7-BF5A-633111556B8F}"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66EC92-F955-44F9-A6D1-9068CAC7722D}" type="slidenum">
              <a:rPr lang="en-US" smtClean="0"/>
              <a:t>‹#›</a:t>
            </a:fld>
            <a:endParaRPr lang="en-US"/>
          </a:p>
        </p:txBody>
      </p:sp>
    </p:spTree>
    <p:extLst>
      <p:ext uri="{BB962C8B-B14F-4D97-AF65-F5344CB8AC3E}">
        <p14:creationId xmlns:p14="http://schemas.microsoft.com/office/powerpoint/2010/main" val="68543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A367B7-7C0E-4FD7-BF5A-633111556B8F}"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66EC92-F955-44F9-A6D1-9068CAC7722D}" type="slidenum">
              <a:rPr lang="en-US" smtClean="0"/>
              <a:t>‹#›</a:t>
            </a:fld>
            <a:endParaRPr lang="en-US"/>
          </a:p>
        </p:txBody>
      </p:sp>
    </p:spTree>
    <p:extLst>
      <p:ext uri="{BB962C8B-B14F-4D97-AF65-F5344CB8AC3E}">
        <p14:creationId xmlns:p14="http://schemas.microsoft.com/office/powerpoint/2010/main" val="2444338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A367B7-7C0E-4FD7-BF5A-633111556B8F}"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66EC92-F955-44F9-A6D1-9068CAC7722D}" type="slidenum">
              <a:rPr lang="en-US" smtClean="0"/>
              <a:t>‹#›</a:t>
            </a:fld>
            <a:endParaRPr lang="en-US"/>
          </a:p>
        </p:txBody>
      </p:sp>
    </p:spTree>
    <p:extLst>
      <p:ext uri="{BB962C8B-B14F-4D97-AF65-F5344CB8AC3E}">
        <p14:creationId xmlns:p14="http://schemas.microsoft.com/office/powerpoint/2010/main" val="2496892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66801"/>
            <a:ext cx="10363200" cy="1470025"/>
          </a:xfrm>
          <a:effectLst>
            <a:outerShdw blurRad="50800" dist="38100" dir="2700000" algn="ctr" rotWithShape="0">
              <a:srgbClr val="000000">
                <a:alpha val="40000"/>
              </a:srgbClr>
            </a:outerShdw>
          </a:effectLst>
        </p:spPr>
        <p:txBody>
          <a:bodyPr/>
          <a:lstStyle>
            <a:lvl1pPr>
              <a:defRPr>
                <a:solidFill>
                  <a:srgbClr val="C00000"/>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432175"/>
            <a:ext cx="8534400" cy="1752600"/>
          </a:xfrm>
          <a:effectLst>
            <a:outerShdw blurRad="50800" dist="38100" dir="2700000" algn="ctr" rotWithShape="0">
              <a:srgbClr val="000000">
                <a:alpha val="40000"/>
              </a:srgbClr>
            </a:outerShdw>
          </a:effectLst>
        </p:spPr>
        <p:txBody>
          <a:bodyPr/>
          <a:lstStyle>
            <a:lvl1pPr marL="0" indent="0" algn="ctr">
              <a:buNone/>
              <a:defRPr>
                <a:solidFill>
                  <a:srgbClr val="002B5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692DB3-1AAE-474B-8E14-AA6926BDBA96}" type="datetime1">
              <a:rPr lang="en-US" smtClean="0"/>
              <a:t>11/4/2022</a:t>
            </a:fld>
            <a:endParaRPr lang="en-US" dirty="0"/>
          </a:p>
        </p:txBody>
      </p:sp>
      <p:sp>
        <p:nvSpPr>
          <p:cNvPr id="5" name="Footer Placeholder 4"/>
          <p:cNvSpPr>
            <a:spLocks noGrp="1"/>
          </p:cNvSpPr>
          <p:nvPr>
            <p:ph type="ftr" sz="quarter" idx="11"/>
          </p:nvPr>
        </p:nvSpPr>
        <p:spPr>
          <a:xfrm>
            <a:off x="3962400" y="6356351"/>
            <a:ext cx="4064000" cy="365125"/>
          </a:xfrm>
        </p:spPr>
        <p:txBody>
          <a:bodyPr/>
          <a:lstStyle>
            <a:lvl1pPr>
              <a:defRPr sz="1400">
                <a:solidFill>
                  <a:schemeClr val="tx1"/>
                </a:solidFill>
              </a:defRPr>
            </a:lvl1pPr>
          </a:lstStyle>
          <a:p>
            <a:r>
              <a:rPr lang="en-US" dirty="0"/>
              <a:t>ACM/IEEE SEC 2018</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61604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p:cNvSpPr/>
          <p:nvPr/>
        </p:nvSpPr>
        <p:spPr>
          <a:xfrm>
            <a:off x="0" y="0"/>
            <a:ext cx="12192000" cy="1143000"/>
          </a:xfrm>
          <a:prstGeom prst="rect">
            <a:avLst/>
          </a:prstGeom>
          <a:solidFill>
            <a:srgbClr val="002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972800" cy="1143000"/>
          </a:xfrm>
        </p:spPr>
        <p:txBody>
          <a:bodyPr/>
          <a:lstStyle>
            <a:lvl1pPr algn="l">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219200"/>
            <a:ext cx="10972800" cy="5029200"/>
          </a:xfrm>
        </p:spPr>
        <p:txBody>
          <a:bodyPr/>
          <a:lstStyle>
            <a:lvl1pPr>
              <a:buClr>
                <a:srgbClr val="F3B50F"/>
              </a:buClr>
              <a:buSzPct val="90000"/>
              <a:buFont typeface="Wingdings" pitchFamily="2" charset="2"/>
              <a:buChar char="§"/>
              <a:defRPr sz="2800"/>
            </a:lvl1pPr>
            <a:lvl2pPr>
              <a:buClr>
                <a:srgbClr val="558ED5"/>
              </a:buClr>
              <a:buSzPct val="90000"/>
              <a:buFont typeface="Wingdings" pitchFamily="2" charset="2"/>
              <a:buChar char="§"/>
              <a:defRPr sz="2400"/>
            </a:lvl2pPr>
            <a:lvl3pPr>
              <a:buClr>
                <a:srgbClr val="E66C7D"/>
              </a:buClr>
              <a:buSzPct val="90000"/>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A44412-E8D7-40E2-A4F4-C18346605506}" type="datetime1">
              <a:rPr lang="en-US" smtClean="0"/>
              <a:t>11/4/2022</a:t>
            </a:fld>
            <a:endParaRPr lang="en-US" dirty="0"/>
          </a:p>
        </p:txBody>
      </p:sp>
      <p:sp>
        <p:nvSpPr>
          <p:cNvPr id="6" name="Slide Number Placeholder 5"/>
          <p:cNvSpPr>
            <a:spLocks noGrp="1"/>
          </p:cNvSpPr>
          <p:nvPr>
            <p:ph type="sldNum" sz="quarter" idx="12"/>
          </p:nvPr>
        </p:nvSpPr>
        <p:spPr/>
        <p:txBody>
          <a:bodyPr/>
          <a:lstStyle>
            <a:lvl1pPr>
              <a:defRPr sz="1400">
                <a:solidFill>
                  <a:schemeClr val="tx1"/>
                </a:solidFill>
              </a:defRPr>
            </a:lvl1pPr>
          </a:lstStyle>
          <a:p>
            <a:fld id="{B6F15528-21DE-4FAA-801E-634DDDAF4B2B}" type="slidenum">
              <a:rPr lang="en-US" smtClean="0"/>
              <a:pPr/>
              <a:t>‹#›</a:t>
            </a:fld>
            <a:endParaRPr lang="en-US" dirty="0"/>
          </a:p>
        </p:txBody>
      </p:sp>
      <p:cxnSp>
        <p:nvCxnSpPr>
          <p:cNvPr id="7" name="Straight Connector 6"/>
          <p:cNvCxnSpPr/>
          <p:nvPr/>
        </p:nvCxnSpPr>
        <p:spPr>
          <a:xfrm>
            <a:off x="0" y="1143000"/>
            <a:ext cx="12192000" cy="0"/>
          </a:xfrm>
          <a:prstGeom prst="line">
            <a:avLst/>
          </a:prstGeom>
          <a:ln w="31750">
            <a:solidFill>
              <a:srgbClr val="F3B5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338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3E6-6A28-4D5C-AA9B-9CCA6D8149A4}" type="datetime1">
              <a:rPr lang="en-US" smtClean="0"/>
              <a:t>11/4/2022</a:t>
            </a:fld>
            <a:endParaRPr lang="en-US"/>
          </a:p>
        </p:txBody>
      </p:sp>
      <p:sp>
        <p:nvSpPr>
          <p:cNvPr id="5" name="Footer Placeholder 4"/>
          <p:cNvSpPr>
            <a:spLocks noGrp="1"/>
          </p:cNvSpPr>
          <p:nvPr>
            <p:ph type="ftr" sz="quarter" idx="11"/>
          </p:nvPr>
        </p:nvSpPr>
        <p:spPr/>
        <p:txBody>
          <a:bodyPr/>
          <a:lstStyle/>
          <a:p>
            <a:r>
              <a:rPr lang="en-US"/>
              <a:t>ACM MobiHoc 2016</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70681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EAAA4F-F201-4190-84E3-1A1F43900F5C}" type="datetime1">
              <a:rPr lang="en-US" smtClean="0"/>
              <a:t>11/4/2022</a:t>
            </a:fld>
            <a:endParaRPr lang="en-US"/>
          </a:p>
        </p:txBody>
      </p:sp>
      <p:sp>
        <p:nvSpPr>
          <p:cNvPr id="6" name="Footer Placeholder 5"/>
          <p:cNvSpPr>
            <a:spLocks noGrp="1"/>
          </p:cNvSpPr>
          <p:nvPr>
            <p:ph type="ftr" sz="quarter" idx="11"/>
          </p:nvPr>
        </p:nvSpPr>
        <p:spPr/>
        <p:txBody>
          <a:bodyPr/>
          <a:lstStyle/>
          <a:p>
            <a:r>
              <a:rPr lang="en-US"/>
              <a:t>ACM MobiHoc 2016</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76011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970397-FBE4-4152-8FFD-82067C454DE4}" type="datetime1">
              <a:rPr lang="en-US" smtClean="0"/>
              <a:t>11/4/2022</a:t>
            </a:fld>
            <a:endParaRPr lang="en-US"/>
          </a:p>
        </p:txBody>
      </p:sp>
      <p:sp>
        <p:nvSpPr>
          <p:cNvPr id="8" name="Footer Placeholder 7"/>
          <p:cNvSpPr>
            <a:spLocks noGrp="1"/>
          </p:cNvSpPr>
          <p:nvPr>
            <p:ph type="ftr" sz="quarter" idx="11"/>
          </p:nvPr>
        </p:nvSpPr>
        <p:spPr/>
        <p:txBody>
          <a:bodyPr/>
          <a:lstStyle/>
          <a:p>
            <a:r>
              <a:rPr lang="en-US"/>
              <a:t>ACM MobiHoc 2016</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01249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3109F8-B62D-41A5-B867-B48633E741AE}" type="datetime1">
              <a:rPr lang="en-US" smtClean="0"/>
              <a:t>11/4/2022</a:t>
            </a:fld>
            <a:endParaRPr lang="en-US"/>
          </a:p>
        </p:txBody>
      </p:sp>
      <p:sp>
        <p:nvSpPr>
          <p:cNvPr id="4" name="Footer Placeholder 3"/>
          <p:cNvSpPr>
            <a:spLocks noGrp="1"/>
          </p:cNvSpPr>
          <p:nvPr>
            <p:ph type="ftr" sz="quarter" idx="11"/>
          </p:nvPr>
        </p:nvSpPr>
        <p:spPr/>
        <p:txBody>
          <a:bodyPr/>
          <a:lstStyle/>
          <a:p>
            <a:r>
              <a:rPr lang="en-US"/>
              <a:t>ACM MobiHoc 2016</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3308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0C9D06-C08C-4069-A0DB-0A0606E06365}" type="datetime1">
              <a:rPr lang="en-US" smtClean="0"/>
              <a:t>11/4/2022</a:t>
            </a:fld>
            <a:endParaRPr lang="en-US"/>
          </a:p>
        </p:txBody>
      </p:sp>
      <p:sp>
        <p:nvSpPr>
          <p:cNvPr id="3" name="Footer Placeholder 2"/>
          <p:cNvSpPr>
            <a:spLocks noGrp="1"/>
          </p:cNvSpPr>
          <p:nvPr>
            <p:ph type="ftr" sz="quarter" idx="11"/>
          </p:nvPr>
        </p:nvSpPr>
        <p:spPr/>
        <p:txBody>
          <a:bodyPr/>
          <a:lstStyle/>
          <a:p>
            <a:r>
              <a:rPr lang="en-US"/>
              <a:t>ACM MobiHoc 2016</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608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94323F-9BBB-4AD4-BD7B-8FC5BB0A9F84}" type="datetime1">
              <a:rPr lang="en-US" smtClean="0"/>
              <a:t>11/4/2022</a:t>
            </a:fld>
            <a:endParaRPr lang="en-US"/>
          </a:p>
        </p:txBody>
      </p:sp>
      <p:sp>
        <p:nvSpPr>
          <p:cNvPr id="6" name="Footer Placeholder 5"/>
          <p:cNvSpPr>
            <a:spLocks noGrp="1"/>
          </p:cNvSpPr>
          <p:nvPr>
            <p:ph type="ftr" sz="quarter" idx="11"/>
          </p:nvPr>
        </p:nvSpPr>
        <p:spPr/>
        <p:txBody>
          <a:bodyPr/>
          <a:lstStyle/>
          <a:p>
            <a:r>
              <a:rPr lang="en-US"/>
              <a:t>ACM MobiHoc 2016</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750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A367B7-7C0E-4FD7-BF5A-633111556B8F}"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66EC92-F955-44F9-A6D1-9068CAC7722D}" type="slidenum">
              <a:rPr lang="en-US" smtClean="0"/>
              <a:t>‹#›</a:t>
            </a:fld>
            <a:endParaRPr lang="en-US"/>
          </a:p>
        </p:txBody>
      </p:sp>
    </p:spTree>
    <p:extLst>
      <p:ext uri="{BB962C8B-B14F-4D97-AF65-F5344CB8AC3E}">
        <p14:creationId xmlns:p14="http://schemas.microsoft.com/office/powerpoint/2010/main" val="944558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7FBFA1-D4BD-472B-8613-641C6BCF7685}" type="datetime1">
              <a:rPr lang="en-US" smtClean="0"/>
              <a:t>11/4/2022</a:t>
            </a:fld>
            <a:endParaRPr lang="en-US"/>
          </a:p>
        </p:txBody>
      </p:sp>
      <p:sp>
        <p:nvSpPr>
          <p:cNvPr id="6" name="Footer Placeholder 5"/>
          <p:cNvSpPr>
            <a:spLocks noGrp="1"/>
          </p:cNvSpPr>
          <p:nvPr>
            <p:ph type="ftr" sz="quarter" idx="11"/>
          </p:nvPr>
        </p:nvSpPr>
        <p:spPr/>
        <p:txBody>
          <a:bodyPr/>
          <a:lstStyle/>
          <a:p>
            <a:r>
              <a:rPr lang="en-US"/>
              <a:t>ACM MobiHoc 2016</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347911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39AAA4-1FD0-420F-B6D8-E76EC5A363E3}" type="datetime1">
              <a:rPr lang="en-US" smtClean="0"/>
              <a:t>11/4/2022</a:t>
            </a:fld>
            <a:endParaRPr lang="en-US"/>
          </a:p>
        </p:txBody>
      </p:sp>
      <p:sp>
        <p:nvSpPr>
          <p:cNvPr id="5" name="Footer Placeholder 4"/>
          <p:cNvSpPr>
            <a:spLocks noGrp="1"/>
          </p:cNvSpPr>
          <p:nvPr>
            <p:ph type="ftr" sz="quarter" idx="11"/>
          </p:nvPr>
        </p:nvSpPr>
        <p:spPr/>
        <p:txBody>
          <a:bodyPr/>
          <a:lstStyle/>
          <a:p>
            <a:r>
              <a:rPr lang="en-US"/>
              <a:t>ACM MobiHoc 2016</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96571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E8A3DC-80F7-4357-9E5D-56CA5D2778AC}" type="datetime1">
              <a:rPr lang="en-US" smtClean="0"/>
              <a:t>11/4/2022</a:t>
            </a:fld>
            <a:endParaRPr lang="en-US"/>
          </a:p>
        </p:txBody>
      </p:sp>
      <p:sp>
        <p:nvSpPr>
          <p:cNvPr id="5" name="Footer Placeholder 4"/>
          <p:cNvSpPr>
            <a:spLocks noGrp="1"/>
          </p:cNvSpPr>
          <p:nvPr>
            <p:ph type="ftr" sz="quarter" idx="11"/>
          </p:nvPr>
        </p:nvSpPr>
        <p:spPr/>
        <p:txBody>
          <a:bodyPr/>
          <a:lstStyle/>
          <a:p>
            <a:r>
              <a:rPr lang="en-US"/>
              <a:t>ACM MobiHoc 2016</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0357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0CCC4D-9FAE-437A-9101-29AECF271B82}" type="datetime1">
              <a:rPr lang="en-US" smtClean="0">
                <a:solidFill>
                  <a:prstClr val="black">
                    <a:tint val="75000"/>
                  </a:prstClr>
                </a:solidFill>
              </a:rPr>
              <a:t>11/4/2022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4349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05533E-C9F1-46E0-9B5A-2F3E81AD5F5F}" type="datetime1">
              <a:rPr lang="en-US" smtClean="0">
                <a:solidFill>
                  <a:prstClr val="black">
                    <a:tint val="75000"/>
                  </a:prstClr>
                </a:solidFill>
              </a:rPr>
              <a:t>11/4/2022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84656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E7C4CD-5D23-430B-94FD-B5BC9C2F616A}" type="datetime1">
              <a:rPr lang="en-US" smtClean="0">
                <a:solidFill>
                  <a:prstClr val="black">
                    <a:tint val="75000"/>
                  </a:prstClr>
                </a:solidFill>
              </a:rPr>
              <a:t>11/4/2022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5133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B88985-4084-40A2-BEF7-B15046D9981E}" type="datetime1">
              <a:rPr lang="en-US" smtClean="0">
                <a:solidFill>
                  <a:prstClr val="black">
                    <a:tint val="75000"/>
                  </a:prstClr>
                </a:solidFill>
              </a:rPr>
              <a:t>11/4/2022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9720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ED04E9-BB85-499B-9293-5A6E4B0A37A5}" type="datetime1">
              <a:rPr lang="en-US" smtClean="0">
                <a:solidFill>
                  <a:prstClr val="black">
                    <a:tint val="75000"/>
                  </a:prstClr>
                </a:solidFill>
              </a:rPr>
              <a:t>11/4/2022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6357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531D33-F5CE-4113-A882-8A49442E57FE}" type="datetime1">
              <a:rPr lang="en-US" smtClean="0">
                <a:solidFill>
                  <a:prstClr val="black">
                    <a:tint val="75000"/>
                  </a:prstClr>
                </a:solidFill>
              </a:rPr>
              <a:t>11/4/2022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2755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85EC29-804E-49B0-86EB-8EA7968326EF}" type="datetime1">
              <a:rPr lang="en-US" smtClean="0">
                <a:solidFill>
                  <a:prstClr val="black">
                    <a:tint val="75000"/>
                  </a:prstClr>
                </a:solidFill>
              </a:rPr>
              <a:t>11/4/2022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1512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A367B7-7C0E-4FD7-BF5A-633111556B8F}"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66EC92-F955-44F9-A6D1-9068CAC7722D}" type="slidenum">
              <a:rPr lang="en-US" smtClean="0"/>
              <a:t>‹#›</a:t>
            </a:fld>
            <a:endParaRPr lang="en-US"/>
          </a:p>
        </p:txBody>
      </p:sp>
    </p:spTree>
    <p:extLst>
      <p:ext uri="{BB962C8B-B14F-4D97-AF65-F5344CB8AC3E}">
        <p14:creationId xmlns:p14="http://schemas.microsoft.com/office/powerpoint/2010/main" val="21128944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02BED0-9962-4101-B6AF-B42EC563DD9A}" type="datetime1">
              <a:rPr lang="en-US" smtClean="0">
                <a:solidFill>
                  <a:prstClr val="black">
                    <a:tint val="75000"/>
                  </a:prstClr>
                </a:solidFill>
              </a:rPr>
              <a:t>11/4/2022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35133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A5A755-E3F5-4B9D-86BD-11B47C6698B0}" type="datetime1">
              <a:rPr lang="en-US" smtClean="0">
                <a:solidFill>
                  <a:prstClr val="black">
                    <a:tint val="75000"/>
                  </a:prstClr>
                </a:solidFill>
              </a:rPr>
              <a:t>11/4/2022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3696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D5DA68-4C6D-44C5-B94E-7C84095B3FA7}" type="datetime1">
              <a:rPr lang="en-US" smtClean="0">
                <a:solidFill>
                  <a:prstClr val="black">
                    <a:tint val="75000"/>
                  </a:prstClr>
                </a:solidFill>
              </a:rPr>
              <a:t>11/4/2022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1319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3338A2-5165-40E4-B50C-6D6DBF4B553E}" type="datetime1">
              <a:rPr lang="en-US" smtClean="0">
                <a:solidFill>
                  <a:prstClr val="black">
                    <a:tint val="75000"/>
                  </a:prstClr>
                </a:solidFill>
              </a:rPr>
              <a:t>11/4/2022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2560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A367B7-7C0E-4FD7-BF5A-633111556B8F}"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66EC92-F955-44F9-A6D1-9068CAC7722D}" type="slidenum">
              <a:rPr lang="en-US" smtClean="0"/>
              <a:t>‹#›</a:t>
            </a:fld>
            <a:endParaRPr lang="en-US"/>
          </a:p>
        </p:txBody>
      </p:sp>
    </p:spTree>
    <p:extLst>
      <p:ext uri="{BB962C8B-B14F-4D97-AF65-F5344CB8AC3E}">
        <p14:creationId xmlns:p14="http://schemas.microsoft.com/office/powerpoint/2010/main" val="3840605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A367B7-7C0E-4FD7-BF5A-633111556B8F}" type="datetimeFigureOut">
              <a:rPr lang="en-US" smtClean="0"/>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66EC92-F955-44F9-A6D1-9068CAC7722D}" type="slidenum">
              <a:rPr lang="en-US" smtClean="0"/>
              <a:t>‹#›</a:t>
            </a:fld>
            <a:endParaRPr lang="en-US"/>
          </a:p>
        </p:txBody>
      </p:sp>
    </p:spTree>
    <p:extLst>
      <p:ext uri="{BB962C8B-B14F-4D97-AF65-F5344CB8AC3E}">
        <p14:creationId xmlns:p14="http://schemas.microsoft.com/office/powerpoint/2010/main" val="1250850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A367B7-7C0E-4FD7-BF5A-633111556B8F}" type="datetimeFigureOut">
              <a:rPr lang="en-US" smtClean="0"/>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66EC92-F955-44F9-A6D1-9068CAC7722D}" type="slidenum">
              <a:rPr lang="en-US" smtClean="0"/>
              <a:t>‹#›</a:t>
            </a:fld>
            <a:endParaRPr lang="en-US"/>
          </a:p>
        </p:txBody>
      </p:sp>
    </p:spTree>
    <p:extLst>
      <p:ext uri="{BB962C8B-B14F-4D97-AF65-F5344CB8AC3E}">
        <p14:creationId xmlns:p14="http://schemas.microsoft.com/office/powerpoint/2010/main" val="1298575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A367B7-7C0E-4FD7-BF5A-633111556B8F}" type="datetimeFigureOut">
              <a:rPr lang="en-US" smtClean="0"/>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66EC92-F955-44F9-A6D1-9068CAC7722D}" type="slidenum">
              <a:rPr lang="en-US" smtClean="0"/>
              <a:t>‹#›</a:t>
            </a:fld>
            <a:endParaRPr lang="en-US"/>
          </a:p>
        </p:txBody>
      </p:sp>
    </p:spTree>
    <p:extLst>
      <p:ext uri="{BB962C8B-B14F-4D97-AF65-F5344CB8AC3E}">
        <p14:creationId xmlns:p14="http://schemas.microsoft.com/office/powerpoint/2010/main" val="3486646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A367B7-7C0E-4FD7-BF5A-633111556B8F}"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66EC92-F955-44F9-A6D1-9068CAC7722D}" type="slidenum">
              <a:rPr lang="en-US" smtClean="0"/>
              <a:t>‹#›</a:t>
            </a:fld>
            <a:endParaRPr lang="en-US"/>
          </a:p>
        </p:txBody>
      </p:sp>
    </p:spTree>
    <p:extLst>
      <p:ext uri="{BB962C8B-B14F-4D97-AF65-F5344CB8AC3E}">
        <p14:creationId xmlns:p14="http://schemas.microsoft.com/office/powerpoint/2010/main" val="3248794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A367B7-7C0E-4FD7-BF5A-633111556B8F}"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66EC92-F955-44F9-A6D1-9068CAC7722D}" type="slidenum">
              <a:rPr lang="en-US" smtClean="0"/>
              <a:t>‹#›</a:t>
            </a:fld>
            <a:endParaRPr lang="en-US"/>
          </a:p>
        </p:txBody>
      </p:sp>
    </p:spTree>
    <p:extLst>
      <p:ext uri="{BB962C8B-B14F-4D97-AF65-F5344CB8AC3E}">
        <p14:creationId xmlns:p14="http://schemas.microsoft.com/office/powerpoint/2010/main" val="1452549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C9727-AAEA-42BD-A7B7-037B1CE4B10F}" type="datetime1">
              <a:rPr lang="en-US" smtClean="0"/>
              <a:t>11/4/2022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ACM/IEEE SEC 2018</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74095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200" y="152400"/>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C9727-AAEA-42BD-A7B7-037B1CE4B10F}" type="datetime1">
              <a:rPr lang="en-US" smtClean="0"/>
              <a:t>11/4/2022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ACM/IEEE SEC 2018</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076119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4B005-897B-4953-8CBA-64FA7B8DA0CD}" type="datetime1">
              <a:rPr lang="en-US" smtClean="0">
                <a:solidFill>
                  <a:prstClr val="black">
                    <a:tint val="75000"/>
                  </a:prstClr>
                </a:solidFill>
              </a:rPr>
              <a:t>11/4/2022</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66EC92-F955-44F9-A6D1-9068CAC772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68157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70.png"/><Relationship Id="rId10" Type="http://schemas.openxmlformats.org/officeDocument/2006/relationships/image" Target="../media/image22.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B30D-9E2A-42D0-A0C3-8416C7FCA8F1}"/>
              </a:ext>
            </a:extLst>
          </p:cNvPr>
          <p:cNvSpPr>
            <a:spLocks noGrp="1"/>
          </p:cNvSpPr>
          <p:nvPr>
            <p:ph type="ctrTitle"/>
          </p:nvPr>
        </p:nvSpPr>
        <p:spPr>
          <a:xfrm>
            <a:off x="594465" y="151281"/>
            <a:ext cx="10781002" cy="2387600"/>
          </a:xfrm>
        </p:spPr>
        <p:txBody>
          <a:bodyPr>
            <a:normAutofit/>
          </a:bodyPr>
          <a:lstStyle/>
          <a:p>
            <a:r>
              <a:rPr lang="en-US" sz="4000" b="1" dirty="0" err="1">
                <a:solidFill>
                  <a:srgbClr val="004386"/>
                </a:solidFill>
                <a:latin typeface="+mn-lt"/>
                <a:ea typeface="+mn-ea"/>
                <a:cs typeface="+mn-cs"/>
              </a:rPr>
              <a:t>AiFi</a:t>
            </a:r>
            <a:r>
              <a:rPr lang="en-US" sz="4000" b="1" dirty="0">
                <a:solidFill>
                  <a:srgbClr val="004386"/>
                </a:solidFill>
                <a:latin typeface="+mn-lt"/>
                <a:ea typeface="+mn-ea"/>
                <a:cs typeface="+mn-cs"/>
              </a:rPr>
              <a:t>: AI-Enabled Interference Cancellation in </a:t>
            </a:r>
            <a:r>
              <a:rPr lang="en-US" sz="4000" b="1" dirty="0" err="1">
                <a:solidFill>
                  <a:srgbClr val="004386"/>
                </a:solidFill>
                <a:latin typeface="+mn-lt"/>
                <a:ea typeface="+mn-ea"/>
                <a:cs typeface="+mn-cs"/>
              </a:rPr>
              <a:t>WiFi</a:t>
            </a:r>
            <a:br>
              <a:rPr lang="en-US" sz="4000" b="1" dirty="0">
                <a:solidFill>
                  <a:srgbClr val="004386"/>
                </a:solidFill>
                <a:latin typeface="+mn-lt"/>
                <a:ea typeface="+mn-ea"/>
                <a:cs typeface="+mn-cs"/>
              </a:rPr>
            </a:br>
            <a:r>
              <a:rPr lang="en-US" sz="4000" b="1" dirty="0">
                <a:solidFill>
                  <a:srgbClr val="004386"/>
                </a:solidFill>
                <a:latin typeface="+mn-lt"/>
                <a:ea typeface="+mn-ea"/>
                <a:cs typeface="+mn-cs"/>
              </a:rPr>
              <a:t>Networks with Commodity PHY-Layer Information</a:t>
            </a:r>
          </a:p>
        </p:txBody>
      </p:sp>
      <p:sp>
        <p:nvSpPr>
          <p:cNvPr id="4" name="Text Box 9">
            <a:extLst>
              <a:ext uri="{FF2B5EF4-FFF2-40B4-BE49-F238E27FC236}">
                <a16:creationId xmlns:a16="http://schemas.microsoft.com/office/drawing/2014/main" id="{58523FD6-4C11-CCB8-68AC-8843A2C707A3}"/>
              </a:ext>
            </a:extLst>
          </p:cNvPr>
          <p:cNvSpPr txBox="1">
            <a:spLocks noChangeArrowheads="1"/>
          </p:cNvSpPr>
          <p:nvPr/>
        </p:nvSpPr>
        <p:spPr bwMode="auto">
          <a:xfrm>
            <a:off x="2307369" y="3217745"/>
            <a:ext cx="7058699" cy="584775"/>
          </a:xfrm>
          <a:prstGeom prst="rect">
            <a:avLst/>
          </a:prstGeom>
          <a:noFill/>
          <a:ln w="9525">
            <a:noFill/>
            <a:miter lim="800000"/>
            <a:headEnd/>
            <a:tailEnd/>
          </a:ln>
          <a:effectLst/>
        </p:spPr>
        <p:txBody>
          <a:bodyPr wrap="square">
            <a:spAutoFit/>
          </a:bodyPr>
          <a:lstStyle/>
          <a:p>
            <a:pPr algn="ctr" defTabSz="514337">
              <a:spcBef>
                <a:spcPct val="50000"/>
              </a:spcBef>
              <a:defRPr/>
            </a:pPr>
            <a:r>
              <a:rPr lang="en-US" altLang="zh-CN" sz="3200" b="1" dirty="0">
                <a:solidFill>
                  <a:srgbClr val="C00000"/>
                </a:solidFill>
                <a:effectLst>
                  <a:outerShdw blurRad="38100" dist="38100" dir="2700000" algn="tl">
                    <a:srgbClr val="C0C0C0"/>
                  </a:outerShdw>
                </a:effectLst>
                <a:latin typeface="Calibri"/>
                <a:ea typeface="宋体" panose="02010600030101010101" pitchFamily="2" charset="-122"/>
                <a:cs typeface="Arial" pitchFamily="34" charset="0"/>
              </a:rPr>
              <a:t>Ruirong Chen, Kai Huang and Wei Gao</a:t>
            </a:r>
          </a:p>
        </p:txBody>
      </p:sp>
      <p:sp>
        <p:nvSpPr>
          <p:cNvPr id="5" name="Text Box 9">
            <a:extLst>
              <a:ext uri="{FF2B5EF4-FFF2-40B4-BE49-F238E27FC236}">
                <a16:creationId xmlns:a16="http://schemas.microsoft.com/office/drawing/2014/main" id="{5CFE5309-99C7-9FD9-B78A-78D97C2D25D7}"/>
              </a:ext>
            </a:extLst>
          </p:cNvPr>
          <p:cNvSpPr txBox="1">
            <a:spLocks noChangeArrowheads="1"/>
          </p:cNvSpPr>
          <p:nvPr/>
        </p:nvSpPr>
        <p:spPr bwMode="auto">
          <a:xfrm>
            <a:off x="3853267" y="3984576"/>
            <a:ext cx="4129088" cy="461665"/>
          </a:xfrm>
          <a:prstGeom prst="rect">
            <a:avLst/>
          </a:prstGeom>
          <a:noFill/>
          <a:ln w="9525">
            <a:noFill/>
            <a:miter lim="800000"/>
            <a:headEnd/>
            <a:tailEnd/>
          </a:ln>
          <a:effectLst/>
        </p:spPr>
        <p:txBody>
          <a:bodyPr wrap="square">
            <a:spAutoFit/>
          </a:bodyPr>
          <a:lstStyle/>
          <a:p>
            <a:pPr algn="ctr" defTabSz="514337">
              <a:spcBef>
                <a:spcPct val="50000"/>
              </a:spcBef>
              <a:defRPr/>
            </a:pPr>
            <a:r>
              <a:rPr lang="en-US" altLang="zh-CN" sz="2400" dirty="0">
                <a:solidFill>
                  <a:srgbClr val="C00000"/>
                </a:solidFill>
                <a:effectLst>
                  <a:outerShdw blurRad="38100" dist="38100" dir="2700000" algn="tl">
                    <a:srgbClr val="C0C0C0"/>
                  </a:outerShdw>
                </a:effectLst>
                <a:latin typeface="Calibri"/>
                <a:ea typeface="宋体" panose="02010600030101010101" pitchFamily="2" charset="-122"/>
                <a:cs typeface="Arial" pitchFamily="34" charset="0"/>
              </a:rPr>
              <a:t>University of Pittsburgh</a:t>
            </a:r>
          </a:p>
        </p:txBody>
      </p:sp>
      <p:pic>
        <p:nvPicPr>
          <p:cNvPr id="6" name="图片 1">
            <a:extLst>
              <a:ext uri="{FF2B5EF4-FFF2-40B4-BE49-F238E27FC236}">
                <a16:creationId xmlns:a16="http://schemas.microsoft.com/office/drawing/2014/main" id="{2F80C5B8-B061-CE2D-AC75-B979D0EECF09}"/>
              </a:ext>
            </a:extLst>
          </p:cNvPr>
          <p:cNvPicPr>
            <a:picLocks noChangeAspect="1"/>
          </p:cNvPicPr>
          <p:nvPr/>
        </p:nvPicPr>
        <p:blipFill>
          <a:blip r:embed="rId3"/>
          <a:stretch>
            <a:fillRect/>
          </a:stretch>
        </p:blipFill>
        <p:spPr>
          <a:xfrm>
            <a:off x="10911082" y="5501140"/>
            <a:ext cx="1020209" cy="1026210"/>
          </a:xfrm>
          <a:prstGeom prst="rect">
            <a:avLst/>
          </a:prstGeom>
        </p:spPr>
      </p:pic>
      <p:pic>
        <p:nvPicPr>
          <p:cNvPr id="7" name="Picture 2" descr="Image result for university of pittsburgh">
            <a:extLst>
              <a:ext uri="{FF2B5EF4-FFF2-40B4-BE49-F238E27FC236}">
                <a16:creationId xmlns:a16="http://schemas.microsoft.com/office/drawing/2014/main" id="{3659F54E-6D86-E0C7-6302-CB9A92ABE1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102" r="20017"/>
          <a:stretch/>
        </p:blipFill>
        <p:spPr bwMode="auto">
          <a:xfrm>
            <a:off x="232388" y="5501140"/>
            <a:ext cx="1020209" cy="113376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63234157-36DE-D9B7-8B09-D32F3DCCE1F8}"/>
              </a:ext>
            </a:extLst>
          </p:cNvPr>
          <p:cNvSpPr>
            <a:spLocks noGrp="1"/>
          </p:cNvSpPr>
          <p:nvPr>
            <p:ph type="sldNum" sz="quarter" idx="12"/>
          </p:nvPr>
        </p:nvSpPr>
        <p:spPr>
          <a:xfrm>
            <a:off x="8691045" y="6180004"/>
            <a:ext cx="2743200" cy="365125"/>
          </a:xfrm>
        </p:spPr>
        <p:txBody>
          <a:bodyPr/>
          <a:lstStyle/>
          <a:p>
            <a:fld id="{1C66EC92-F955-44F9-A6D1-9068CAC7722D}" type="slidenum">
              <a:rPr lang="en-US" smtClean="0"/>
              <a:t>1</a:t>
            </a:fld>
            <a:endParaRPr lang="en-US"/>
          </a:p>
        </p:txBody>
      </p:sp>
      <p:sp>
        <p:nvSpPr>
          <p:cNvPr id="9" name="TextBox 8">
            <a:extLst>
              <a:ext uri="{FF2B5EF4-FFF2-40B4-BE49-F238E27FC236}">
                <a16:creationId xmlns:a16="http://schemas.microsoft.com/office/drawing/2014/main" id="{73A34CA3-C5BA-61BB-AB2A-2E4411F20BE3}"/>
              </a:ext>
            </a:extLst>
          </p:cNvPr>
          <p:cNvSpPr txBox="1"/>
          <p:nvPr/>
        </p:nvSpPr>
        <p:spPr>
          <a:xfrm>
            <a:off x="4553601" y="6004130"/>
            <a:ext cx="2862730" cy="523220"/>
          </a:xfrm>
          <a:prstGeom prst="rect">
            <a:avLst/>
          </a:prstGeom>
          <a:noFill/>
        </p:spPr>
        <p:txBody>
          <a:bodyPr wrap="square" rtlCol="0">
            <a:spAutoFit/>
          </a:bodyPr>
          <a:lstStyle/>
          <a:p>
            <a:r>
              <a:rPr lang="en-US" altLang="zh-CN" sz="2800" b="1" dirty="0"/>
              <a:t>ACM </a:t>
            </a:r>
            <a:r>
              <a:rPr lang="en-US" altLang="zh-CN" sz="2800" b="1" dirty="0" err="1"/>
              <a:t>SenSys</a:t>
            </a:r>
            <a:r>
              <a:rPr lang="en-US" altLang="zh-CN" sz="2800" b="1" dirty="0"/>
              <a:t> 2022</a:t>
            </a:r>
            <a:endParaRPr lang="en-US" sz="2800" b="1" dirty="0"/>
          </a:p>
        </p:txBody>
      </p:sp>
    </p:spTree>
    <p:extLst>
      <p:ext uri="{BB962C8B-B14F-4D97-AF65-F5344CB8AC3E}">
        <p14:creationId xmlns:p14="http://schemas.microsoft.com/office/powerpoint/2010/main" val="915450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923E-BB80-40F3-AE15-8EE9CDA35A88}"/>
              </a:ext>
            </a:extLst>
          </p:cNvPr>
          <p:cNvSpPr>
            <a:spLocks noGrp="1"/>
          </p:cNvSpPr>
          <p:nvPr>
            <p:ph type="title"/>
          </p:nvPr>
        </p:nvSpPr>
        <p:spPr/>
        <p:txBody>
          <a:bodyPr/>
          <a:lstStyle/>
          <a:p>
            <a:r>
              <a:rPr lang="en-US" dirty="0"/>
              <a:t>Implementation and Evaluation setup</a:t>
            </a:r>
          </a:p>
        </p:txBody>
      </p:sp>
      <p:sp>
        <p:nvSpPr>
          <p:cNvPr id="4" name="Slide Number Placeholder 3">
            <a:extLst>
              <a:ext uri="{FF2B5EF4-FFF2-40B4-BE49-F238E27FC236}">
                <a16:creationId xmlns:a16="http://schemas.microsoft.com/office/drawing/2014/main" id="{D9890D31-89D6-4384-8B78-7683E73BC4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7" name="TextBox 126">
            <a:extLst>
              <a:ext uri="{FF2B5EF4-FFF2-40B4-BE49-F238E27FC236}">
                <a16:creationId xmlns:a16="http://schemas.microsoft.com/office/drawing/2014/main" id="{42F97702-A010-44F4-8DFD-D6C5EBA5349C}"/>
              </a:ext>
            </a:extLst>
          </p:cNvPr>
          <p:cNvSpPr txBox="1"/>
          <p:nvPr/>
        </p:nvSpPr>
        <p:spPr>
          <a:xfrm>
            <a:off x="5868785" y="6141495"/>
            <a:ext cx="435096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Multiple testing environments</a:t>
            </a:r>
          </a:p>
        </p:txBody>
      </p:sp>
      <p:pic>
        <p:nvPicPr>
          <p:cNvPr id="5" name="Picture 4">
            <a:extLst>
              <a:ext uri="{FF2B5EF4-FFF2-40B4-BE49-F238E27FC236}">
                <a16:creationId xmlns:a16="http://schemas.microsoft.com/office/drawing/2014/main" id="{7800C769-6FC8-023D-4951-4B2BC3BDFCC3}"/>
              </a:ext>
            </a:extLst>
          </p:cNvPr>
          <p:cNvPicPr>
            <a:picLocks noChangeAspect="1"/>
          </p:cNvPicPr>
          <p:nvPr/>
        </p:nvPicPr>
        <p:blipFill>
          <a:blip r:embed="rId3"/>
          <a:stretch>
            <a:fillRect/>
          </a:stretch>
        </p:blipFill>
        <p:spPr>
          <a:xfrm>
            <a:off x="709350" y="3028938"/>
            <a:ext cx="10972801" cy="3069260"/>
          </a:xfrm>
          <a:prstGeom prst="rect">
            <a:avLst/>
          </a:prstGeom>
        </p:spPr>
      </p:pic>
      <p:sp>
        <p:nvSpPr>
          <p:cNvPr id="6" name="TextBox 5">
            <a:extLst>
              <a:ext uri="{FF2B5EF4-FFF2-40B4-BE49-F238E27FC236}">
                <a16:creationId xmlns:a16="http://schemas.microsoft.com/office/drawing/2014/main" id="{82366C7D-DC0F-0264-D94E-6AED9AFA9E04}"/>
              </a:ext>
            </a:extLst>
          </p:cNvPr>
          <p:cNvSpPr txBox="1"/>
          <p:nvPr/>
        </p:nvSpPr>
        <p:spPr>
          <a:xfrm>
            <a:off x="784168" y="6141494"/>
            <a:ext cx="30729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Training environment</a:t>
            </a:r>
          </a:p>
        </p:txBody>
      </p:sp>
      <p:sp>
        <p:nvSpPr>
          <p:cNvPr id="7" name="Content Placeholder 2">
            <a:extLst>
              <a:ext uri="{FF2B5EF4-FFF2-40B4-BE49-F238E27FC236}">
                <a16:creationId xmlns:a16="http://schemas.microsoft.com/office/drawing/2014/main" id="{E36DE65D-4BC7-86A2-73F0-74B6B8429D97}"/>
              </a:ext>
            </a:extLst>
          </p:cNvPr>
          <p:cNvSpPr>
            <a:spLocks noGrp="1"/>
          </p:cNvSpPr>
          <p:nvPr>
            <p:ph idx="1"/>
          </p:nvPr>
        </p:nvSpPr>
        <p:spPr>
          <a:xfrm>
            <a:off x="609600" y="1219200"/>
            <a:ext cx="10972800" cy="5029200"/>
          </a:xfrm>
        </p:spPr>
        <p:txBody>
          <a:bodyPr/>
          <a:lstStyle/>
          <a:p>
            <a:r>
              <a:rPr lang="en-US" dirty="0" err="1"/>
              <a:t>AiFi</a:t>
            </a:r>
            <a:r>
              <a:rPr lang="en-US" dirty="0"/>
              <a:t> is implemented with TensorFlow 2.0 python APIs and C APIs.</a:t>
            </a:r>
          </a:p>
          <a:p>
            <a:pPr lvl="1"/>
            <a:r>
              <a:rPr lang="en-US" dirty="0"/>
              <a:t>The </a:t>
            </a:r>
            <a:r>
              <a:rPr lang="en-US" altLang="zh-CN" dirty="0"/>
              <a:t>NN </a:t>
            </a:r>
            <a:r>
              <a:rPr lang="en-US" dirty="0"/>
              <a:t>training is done over 300k </a:t>
            </a:r>
            <a:r>
              <a:rPr lang="en-US" dirty="0" err="1"/>
              <a:t>WiFi</a:t>
            </a:r>
            <a:r>
              <a:rPr lang="en-US" dirty="0"/>
              <a:t> frames collected with different interference scenarios</a:t>
            </a:r>
          </a:p>
          <a:p>
            <a:pPr lvl="1"/>
            <a:r>
              <a:rPr lang="en-US" dirty="0"/>
              <a:t>All the results are averaged over 10k interfered </a:t>
            </a:r>
            <a:r>
              <a:rPr lang="en-US" dirty="0" err="1"/>
              <a:t>WiFi</a:t>
            </a:r>
            <a:r>
              <a:rPr lang="en-US" dirty="0"/>
              <a:t> frames in inference</a:t>
            </a:r>
          </a:p>
        </p:txBody>
      </p:sp>
    </p:spTree>
    <p:extLst>
      <p:ext uri="{BB962C8B-B14F-4D97-AF65-F5344CB8AC3E}">
        <p14:creationId xmlns:p14="http://schemas.microsoft.com/office/powerpoint/2010/main" val="266650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F0F6-76BC-493F-803D-B39B9B54CD52}"/>
              </a:ext>
            </a:extLst>
          </p:cNvPr>
          <p:cNvSpPr>
            <a:spLocks noGrp="1"/>
          </p:cNvSpPr>
          <p:nvPr>
            <p:ph type="title"/>
          </p:nvPr>
        </p:nvSpPr>
        <p:spPr/>
        <p:txBody>
          <a:bodyPr/>
          <a:lstStyle/>
          <a:p>
            <a:r>
              <a:rPr lang="en-US" dirty="0"/>
              <a:t>Interference Sources</a:t>
            </a:r>
          </a:p>
        </p:txBody>
      </p:sp>
      <p:sp>
        <p:nvSpPr>
          <p:cNvPr id="4" name="Slide Number Placeholder 3">
            <a:extLst>
              <a:ext uri="{FF2B5EF4-FFF2-40B4-BE49-F238E27FC236}">
                <a16:creationId xmlns:a16="http://schemas.microsoft.com/office/drawing/2014/main" id="{2F62D151-1CCA-473B-89BF-3BBE4A9A7F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picture containing microwave, oven, appliance, monitor&#10;&#10;Description automatically generated">
            <a:extLst>
              <a:ext uri="{FF2B5EF4-FFF2-40B4-BE49-F238E27FC236}">
                <a16:creationId xmlns:a16="http://schemas.microsoft.com/office/drawing/2014/main" id="{3CA43FF8-2F6F-416C-A79F-433995F16D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77" t="7837" r="1455" b="25848"/>
          <a:stretch/>
        </p:blipFill>
        <p:spPr>
          <a:xfrm>
            <a:off x="9279348" y="1695090"/>
            <a:ext cx="2192353" cy="1193447"/>
          </a:xfrm>
          <a:prstGeom prst="rect">
            <a:avLst/>
          </a:prstGeom>
        </p:spPr>
      </p:pic>
      <p:pic>
        <p:nvPicPr>
          <p:cNvPr id="6" name="Picture 5">
            <a:extLst>
              <a:ext uri="{FF2B5EF4-FFF2-40B4-BE49-F238E27FC236}">
                <a16:creationId xmlns:a16="http://schemas.microsoft.com/office/drawing/2014/main" id="{DB3DA7B0-36BF-4FA7-9360-2971A543DB4D}"/>
              </a:ext>
            </a:extLst>
          </p:cNvPr>
          <p:cNvPicPr>
            <a:picLocks noChangeAspect="1"/>
          </p:cNvPicPr>
          <p:nvPr/>
        </p:nvPicPr>
        <p:blipFill rotWithShape="1">
          <a:blip r:embed="rId4"/>
          <a:srcRect l="3597" t="8889" r="6140" b="11111"/>
          <a:stretch/>
        </p:blipFill>
        <p:spPr>
          <a:xfrm>
            <a:off x="6690383" y="1580006"/>
            <a:ext cx="1968536" cy="1308531"/>
          </a:xfrm>
          <a:prstGeom prst="rect">
            <a:avLst/>
          </a:prstGeom>
        </p:spPr>
      </p:pic>
      <p:pic>
        <p:nvPicPr>
          <p:cNvPr id="8" name="Picture 7">
            <a:extLst>
              <a:ext uri="{FF2B5EF4-FFF2-40B4-BE49-F238E27FC236}">
                <a16:creationId xmlns:a16="http://schemas.microsoft.com/office/drawing/2014/main" id="{E1A93CF4-4679-4F26-B044-F8A4837F7A28}"/>
              </a:ext>
            </a:extLst>
          </p:cNvPr>
          <p:cNvPicPr>
            <a:picLocks noChangeAspect="1"/>
          </p:cNvPicPr>
          <p:nvPr/>
        </p:nvPicPr>
        <p:blipFill rotWithShape="1">
          <a:blip r:embed="rId5"/>
          <a:srcRect l="42651" t="36145" r="40723" b="31084"/>
          <a:stretch/>
        </p:blipFill>
        <p:spPr>
          <a:xfrm>
            <a:off x="4125107" y="1447603"/>
            <a:ext cx="1322024" cy="1465722"/>
          </a:xfrm>
          <a:prstGeom prst="rect">
            <a:avLst/>
          </a:prstGeom>
        </p:spPr>
      </p:pic>
      <p:sp>
        <p:nvSpPr>
          <p:cNvPr id="9" name="TextBox 8">
            <a:extLst>
              <a:ext uri="{FF2B5EF4-FFF2-40B4-BE49-F238E27FC236}">
                <a16:creationId xmlns:a16="http://schemas.microsoft.com/office/drawing/2014/main" id="{8828E9AA-2932-47BF-B1C6-3A2620ADE136}"/>
              </a:ext>
            </a:extLst>
          </p:cNvPr>
          <p:cNvSpPr txBox="1"/>
          <p:nvPr/>
        </p:nvSpPr>
        <p:spPr>
          <a:xfrm>
            <a:off x="3735543" y="2977824"/>
            <a:ext cx="22731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Zigbee X2C module</a:t>
            </a:r>
          </a:p>
        </p:txBody>
      </p:sp>
      <p:sp>
        <p:nvSpPr>
          <p:cNvPr id="10" name="TextBox 9">
            <a:extLst>
              <a:ext uri="{FF2B5EF4-FFF2-40B4-BE49-F238E27FC236}">
                <a16:creationId xmlns:a16="http://schemas.microsoft.com/office/drawing/2014/main" id="{F3FD1051-DFDA-43A0-B470-D364D32CDEBD}"/>
              </a:ext>
            </a:extLst>
          </p:cNvPr>
          <p:cNvSpPr txBox="1"/>
          <p:nvPr/>
        </p:nvSpPr>
        <p:spPr>
          <a:xfrm>
            <a:off x="6690383" y="2977824"/>
            <a:ext cx="22731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Baby Monitor</a:t>
            </a:r>
          </a:p>
        </p:txBody>
      </p:sp>
      <p:sp>
        <p:nvSpPr>
          <p:cNvPr id="11" name="TextBox 10">
            <a:extLst>
              <a:ext uri="{FF2B5EF4-FFF2-40B4-BE49-F238E27FC236}">
                <a16:creationId xmlns:a16="http://schemas.microsoft.com/office/drawing/2014/main" id="{BB6F77AA-23D1-42F8-B33E-E3D328BFEC1B}"/>
              </a:ext>
            </a:extLst>
          </p:cNvPr>
          <p:cNvSpPr txBox="1"/>
          <p:nvPr/>
        </p:nvSpPr>
        <p:spPr>
          <a:xfrm>
            <a:off x="9667257" y="2977824"/>
            <a:ext cx="22731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Microwave</a:t>
            </a:r>
          </a:p>
        </p:txBody>
      </p:sp>
      <p:pic>
        <p:nvPicPr>
          <p:cNvPr id="13" name="Picture 12">
            <a:extLst>
              <a:ext uri="{FF2B5EF4-FFF2-40B4-BE49-F238E27FC236}">
                <a16:creationId xmlns:a16="http://schemas.microsoft.com/office/drawing/2014/main" id="{2435A52E-9C44-42C1-B47D-1E88989C8303}"/>
              </a:ext>
            </a:extLst>
          </p:cNvPr>
          <p:cNvPicPr>
            <a:picLocks noChangeAspect="1"/>
          </p:cNvPicPr>
          <p:nvPr/>
        </p:nvPicPr>
        <p:blipFill rotWithShape="1">
          <a:blip r:embed="rId6"/>
          <a:srcRect l="17439" t="51112" r="5000" b="25317"/>
          <a:stretch/>
        </p:blipFill>
        <p:spPr>
          <a:xfrm>
            <a:off x="271219" y="3347156"/>
            <a:ext cx="11311181" cy="1933632"/>
          </a:xfrm>
          <a:prstGeom prst="rect">
            <a:avLst/>
          </a:prstGeom>
        </p:spPr>
      </p:pic>
      <p:pic>
        <p:nvPicPr>
          <p:cNvPr id="14" name="Picture 13">
            <a:extLst>
              <a:ext uri="{FF2B5EF4-FFF2-40B4-BE49-F238E27FC236}">
                <a16:creationId xmlns:a16="http://schemas.microsoft.com/office/drawing/2014/main" id="{9DF8BA5C-925C-47AA-909A-AB9CFB9866C4}"/>
              </a:ext>
            </a:extLst>
          </p:cNvPr>
          <p:cNvPicPr>
            <a:picLocks noChangeAspect="1"/>
          </p:cNvPicPr>
          <p:nvPr/>
        </p:nvPicPr>
        <p:blipFill rotWithShape="1">
          <a:blip r:embed="rId7"/>
          <a:srcRect l="61760" t="40807" r="23960" b="13821"/>
          <a:stretch/>
        </p:blipFill>
        <p:spPr>
          <a:xfrm rot="16200000">
            <a:off x="1303329" y="1222777"/>
            <a:ext cx="1132700" cy="2024349"/>
          </a:xfrm>
          <a:prstGeom prst="rect">
            <a:avLst/>
          </a:prstGeom>
        </p:spPr>
      </p:pic>
      <p:sp>
        <p:nvSpPr>
          <p:cNvPr id="15" name="TextBox 14">
            <a:extLst>
              <a:ext uri="{FF2B5EF4-FFF2-40B4-BE49-F238E27FC236}">
                <a16:creationId xmlns:a16="http://schemas.microsoft.com/office/drawing/2014/main" id="{63738477-33EF-45FC-B64D-746F60CCAAB7}"/>
              </a:ext>
            </a:extLst>
          </p:cNvPr>
          <p:cNvSpPr txBox="1"/>
          <p:nvPr/>
        </p:nvSpPr>
        <p:spPr>
          <a:xfrm>
            <a:off x="780703" y="2819795"/>
            <a:ext cx="227314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WARP v3 to generate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WiFi</a:t>
            </a:r>
            <a:r>
              <a:rPr kumimoji="0" lang="en-US" sz="1800" b="1" i="0" u="none" strike="noStrike" kern="1200" cap="none" spc="0" normalizeH="0" baseline="0" noProof="0" dirty="0">
                <a:ln>
                  <a:noFill/>
                </a:ln>
                <a:solidFill>
                  <a:prstClr val="black"/>
                </a:solidFill>
                <a:effectLst/>
                <a:uLnTx/>
                <a:uFillTx/>
                <a:latin typeface="Calibri"/>
                <a:ea typeface="+mn-ea"/>
                <a:cs typeface="+mn-cs"/>
              </a:rPr>
              <a:t> interference</a:t>
            </a:r>
          </a:p>
        </p:txBody>
      </p:sp>
    </p:spTree>
    <p:extLst>
      <p:ext uri="{BB962C8B-B14F-4D97-AF65-F5344CB8AC3E}">
        <p14:creationId xmlns:p14="http://schemas.microsoft.com/office/powerpoint/2010/main" val="657680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B8E9E-0E35-4197-A59E-FA64B0946273}"/>
              </a:ext>
            </a:extLst>
          </p:cNvPr>
          <p:cNvSpPr>
            <a:spLocks noGrp="1"/>
          </p:cNvSpPr>
          <p:nvPr>
            <p:ph type="title"/>
          </p:nvPr>
        </p:nvSpPr>
        <p:spPr/>
        <p:txBody>
          <a:bodyPr>
            <a:noAutofit/>
          </a:bodyPr>
          <a:lstStyle/>
          <a:p>
            <a:r>
              <a:rPr lang="en-US" sz="4000" dirty="0"/>
              <a:t>Bit Error Rate (BER) Reduction</a:t>
            </a:r>
          </a:p>
        </p:txBody>
      </p:sp>
      <p:sp>
        <p:nvSpPr>
          <p:cNvPr id="4" name="Slide Number Placeholder 3">
            <a:extLst>
              <a:ext uri="{FF2B5EF4-FFF2-40B4-BE49-F238E27FC236}">
                <a16:creationId xmlns:a16="http://schemas.microsoft.com/office/drawing/2014/main" id="{160F7ADB-936F-42DA-8614-777F1D2E76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53D5638C-6A5A-49B9-98D9-41AC6258BA8D}"/>
              </a:ext>
            </a:extLst>
          </p:cNvPr>
          <p:cNvPicPr>
            <a:picLocks noChangeAspect="1"/>
          </p:cNvPicPr>
          <p:nvPr/>
        </p:nvPicPr>
        <p:blipFill>
          <a:blip r:embed="rId3"/>
          <a:stretch>
            <a:fillRect/>
          </a:stretch>
        </p:blipFill>
        <p:spPr>
          <a:xfrm>
            <a:off x="459759" y="1508839"/>
            <a:ext cx="11272481" cy="2408129"/>
          </a:xfrm>
          <a:prstGeom prst="rect">
            <a:avLst/>
          </a:prstGeom>
        </p:spPr>
      </p:pic>
      <p:pic>
        <p:nvPicPr>
          <p:cNvPr id="8" name="Picture 7">
            <a:extLst>
              <a:ext uri="{FF2B5EF4-FFF2-40B4-BE49-F238E27FC236}">
                <a16:creationId xmlns:a16="http://schemas.microsoft.com/office/drawing/2014/main" id="{8D030665-94EB-4BD4-B6F3-A10A73DA10FC}"/>
              </a:ext>
            </a:extLst>
          </p:cNvPr>
          <p:cNvPicPr>
            <a:picLocks noChangeAspect="1"/>
          </p:cNvPicPr>
          <p:nvPr/>
        </p:nvPicPr>
        <p:blipFill rotWithShape="1">
          <a:blip r:embed="rId4"/>
          <a:srcRect l="22590" t="40803" r="51837" b="29638"/>
          <a:stretch/>
        </p:blipFill>
        <p:spPr>
          <a:xfrm>
            <a:off x="459759" y="4282807"/>
            <a:ext cx="3591500" cy="2335110"/>
          </a:xfrm>
          <a:prstGeom prst="rect">
            <a:avLst/>
          </a:prstGeom>
        </p:spPr>
      </p:pic>
      <p:sp>
        <p:nvSpPr>
          <p:cNvPr id="7" name="TextBox 6">
            <a:extLst>
              <a:ext uri="{FF2B5EF4-FFF2-40B4-BE49-F238E27FC236}">
                <a16:creationId xmlns:a16="http://schemas.microsoft.com/office/drawing/2014/main" id="{3B30B183-AB30-4356-8B76-5E28ABD3DD4E}"/>
              </a:ext>
            </a:extLst>
          </p:cNvPr>
          <p:cNvSpPr txBox="1"/>
          <p:nvPr/>
        </p:nvSpPr>
        <p:spPr>
          <a:xfrm>
            <a:off x="4744477" y="4182552"/>
            <a:ext cx="5567923" cy="954107"/>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Calibri"/>
              </a:rPr>
              <a:t>T</a:t>
            </a:r>
            <a:r>
              <a:rPr kumimoji="0" lang="en-US" sz="2800" b="0" i="0" u="none" strike="noStrike" kern="1200" cap="none" spc="0" normalizeH="0" baseline="0" noProof="0" dirty="0">
                <a:ln>
                  <a:noFill/>
                </a:ln>
                <a:solidFill>
                  <a:prstClr val="white"/>
                </a:solidFill>
                <a:effectLst/>
                <a:uLnTx/>
                <a:uFillTx/>
                <a:latin typeface="Calibri"/>
                <a:ea typeface="+mn-ea"/>
                <a:cs typeface="+mn-cs"/>
              </a:rPr>
              <a:t>o reach &lt; 1% BER, </a:t>
            </a:r>
            <a:r>
              <a:rPr kumimoji="0" lang="en-US" sz="2800" b="0" i="0" u="none" strike="noStrike" kern="1200" cap="none" spc="0" normalizeH="0" baseline="0" noProof="0" dirty="0" err="1">
                <a:ln>
                  <a:noFill/>
                </a:ln>
                <a:solidFill>
                  <a:prstClr val="white"/>
                </a:solidFill>
                <a:effectLst/>
                <a:uLnTx/>
                <a:uFillTx/>
                <a:latin typeface="Calibri"/>
                <a:ea typeface="+mn-ea"/>
                <a:cs typeface="+mn-cs"/>
              </a:rPr>
              <a:t>AiFi</a:t>
            </a:r>
            <a:r>
              <a:rPr kumimoji="0" lang="en-US" sz="2800" b="0" i="0" u="none" strike="noStrike" kern="1200" cap="none" spc="0" normalizeH="0" baseline="0" noProof="0" dirty="0">
                <a:ln>
                  <a:noFill/>
                </a:ln>
                <a:solidFill>
                  <a:prstClr val="white"/>
                </a:solidFill>
                <a:effectLst/>
                <a:uLnTx/>
                <a:uFillTx/>
                <a:latin typeface="Calibri"/>
                <a:ea typeface="+mn-ea"/>
                <a:cs typeface="+mn-cs"/>
              </a:rPr>
              <a:t> reduces the minimally </a:t>
            </a:r>
            <a:r>
              <a:rPr lang="en-US" sz="2800" dirty="0">
                <a:solidFill>
                  <a:prstClr val="white"/>
                </a:solidFill>
                <a:latin typeface="Calibri"/>
              </a:rPr>
              <a:t>r</a:t>
            </a:r>
            <a:r>
              <a:rPr kumimoji="0" lang="en-US" sz="2800" b="0" i="0" u="none" strike="noStrike" kern="1200" cap="none" spc="0" normalizeH="0" baseline="0" noProof="0" dirty="0" err="1">
                <a:ln>
                  <a:noFill/>
                </a:ln>
                <a:solidFill>
                  <a:prstClr val="white"/>
                </a:solidFill>
                <a:effectLst/>
                <a:uLnTx/>
                <a:uFillTx/>
                <a:latin typeface="Calibri"/>
                <a:ea typeface="+mn-ea"/>
                <a:cs typeface="+mn-cs"/>
              </a:rPr>
              <a:t>equired</a:t>
            </a:r>
            <a:r>
              <a:rPr kumimoji="0" lang="en-US" sz="2800" b="0" i="0" u="none" strike="noStrike" kern="1200" cap="none" spc="0" normalizeH="0" baseline="0" noProof="0" dirty="0">
                <a:ln>
                  <a:noFill/>
                </a:ln>
                <a:solidFill>
                  <a:prstClr val="white"/>
                </a:solidFill>
                <a:effectLst/>
                <a:uLnTx/>
                <a:uFillTx/>
                <a:latin typeface="Calibri"/>
                <a:ea typeface="+mn-ea"/>
                <a:cs typeface="+mn-cs"/>
              </a:rPr>
              <a:t> SINR by &gt; 4dB. </a:t>
            </a:r>
          </a:p>
        </p:txBody>
      </p:sp>
      <p:sp>
        <p:nvSpPr>
          <p:cNvPr id="9" name="TextBox 8">
            <a:extLst>
              <a:ext uri="{FF2B5EF4-FFF2-40B4-BE49-F238E27FC236}">
                <a16:creationId xmlns:a16="http://schemas.microsoft.com/office/drawing/2014/main" id="{86FF510E-E016-4FAE-A1F7-03F1AE36D5D4}"/>
              </a:ext>
            </a:extLst>
          </p:cNvPr>
          <p:cNvSpPr txBox="1"/>
          <p:nvPr/>
        </p:nvSpPr>
        <p:spPr>
          <a:xfrm>
            <a:off x="5048479" y="5568643"/>
            <a:ext cx="4844668" cy="52322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Correct up to 81% of bit errors </a:t>
            </a:r>
          </a:p>
        </p:txBody>
      </p:sp>
      <p:sp>
        <p:nvSpPr>
          <p:cNvPr id="10" name="Arrow: Left 9">
            <a:extLst>
              <a:ext uri="{FF2B5EF4-FFF2-40B4-BE49-F238E27FC236}">
                <a16:creationId xmlns:a16="http://schemas.microsoft.com/office/drawing/2014/main" id="{CF6BEE06-75A1-47FD-A5A9-BDEB275A0D51}"/>
              </a:ext>
            </a:extLst>
          </p:cNvPr>
          <p:cNvSpPr/>
          <p:nvPr/>
        </p:nvSpPr>
        <p:spPr bwMode="auto">
          <a:xfrm rot="10800000" flipV="1">
            <a:off x="4051259" y="5565615"/>
            <a:ext cx="807180" cy="523220"/>
          </a:xfrm>
          <a:prstGeom prst="leftArrow">
            <a:avLst/>
          </a:prstGeom>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08719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E91A6E-31DF-4396-B29A-E688A99411DD}"/>
              </a:ext>
            </a:extLst>
          </p:cNvPr>
          <p:cNvPicPr>
            <a:picLocks noChangeAspect="1"/>
          </p:cNvPicPr>
          <p:nvPr/>
        </p:nvPicPr>
        <p:blipFill rotWithShape="1">
          <a:blip r:embed="rId3"/>
          <a:srcRect l="25934" t="39839" r="13795" b="39117"/>
          <a:stretch/>
        </p:blipFill>
        <p:spPr>
          <a:xfrm>
            <a:off x="154084" y="1204402"/>
            <a:ext cx="11619338" cy="2282061"/>
          </a:xfrm>
          <a:prstGeom prst="rect">
            <a:avLst/>
          </a:prstGeom>
        </p:spPr>
      </p:pic>
      <p:sp>
        <p:nvSpPr>
          <p:cNvPr id="2" name="Title 1">
            <a:extLst>
              <a:ext uri="{FF2B5EF4-FFF2-40B4-BE49-F238E27FC236}">
                <a16:creationId xmlns:a16="http://schemas.microsoft.com/office/drawing/2014/main" id="{594B8E9E-0E35-4197-A59E-FA64B0946273}"/>
              </a:ext>
            </a:extLst>
          </p:cNvPr>
          <p:cNvSpPr>
            <a:spLocks noGrp="1"/>
          </p:cNvSpPr>
          <p:nvPr>
            <p:ph type="title"/>
          </p:nvPr>
        </p:nvSpPr>
        <p:spPr/>
        <p:txBody>
          <a:bodyPr>
            <a:normAutofit/>
          </a:bodyPr>
          <a:lstStyle/>
          <a:p>
            <a:r>
              <a:rPr lang="en-US" sz="4000" dirty="0"/>
              <a:t>Frame Reception Rate (FRR) Improvement</a:t>
            </a:r>
          </a:p>
        </p:txBody>
      </p:sp>
      <p:sp>
        <p:nvSpPr>
          <p:cNvPr id="4" name="Slide Number Placeholder 3">
            <a:extLst>
              <a:ext uri="{FF2B5EF4-FFF2-40B4-BE49-F238E27FC236}">
                <a16:creationId xmlns:a16="http://schemas.microsoft.com/office/drawing/2014/main" id="{160F7ADB-936F-42DA-8614-777F1D2E76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2ACAC00C-9CFA-45EB-882C-8D2FDE370668}"/>
              </a:ext>
            </a:extLst>
          </p:cNvPr>
          <p:cNvPicPr>
            <a:picLocks noChangeAspect="1"/>
          </p:cNvPicPr>
          <p:nvPr/>
        </p:nvPicPr>
        <p:blipFill rotWithShape="1">
          <a:blip r:embed="rId4"/>
          <a:srcRect l="31175" t="59410" r="40523" b="6184"/>
          <a:stretch/>
        </p:blipFill>
        <p:spPr>
          <a:xfrm>
            <a:off x="501287" y="3846911"/>
            <a:ext cx="3568148" cy="2439955"/>
          </a:xfrm>
          <a:prstGeom prst="rect">
            <a:avLst/>
          </a:prstGeom>
        </p:spPr>
      </p:pic>
      <p:sp>
        <p:nvSpPr>
          <p:cNvPr id="7" name="TextBox 6">
            <a:extLst>
              <a:ext uri="{FF2B5EF4-FFF2-40B4-BE49-F238E27FC236}">
                <a16:creationId xmlns:a16="http://schemas.microsoft.com/office/drawing/2014/main" id="{256B3B2B-8DC9-4693-8CDA-9F104A0E87E3}"/>
              </a:ext>
            </a:extLst>
          </p:cNvPr>
          <p:cNvSpPr txBox="1"/>
          <p:nvPr/>
        </p:nvSpPr>
        <p:spPr>
          <a:xfrm>
            <a:off x="154084" y="6253636"/>
            <a:ext cx="5644309" cy="46166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Improve the FRR by 18x with QPSK at 3dB</a:t>
            </a:r>
          </a:p>
        </p:txBody>
      </p:sp>
      <p:pic>
        <p:nvPicPr>
          <p:cNvPr id="8" name="Picture 7">
            <a:extLst>
              <a:ext uri="{FF2B5EF4-FFF2-40B4-BE49-F238E27FC236}">
                <a16:creationId xmlns:a16="http://schemas.microsoft.com/office/drawing/2014/main" id="{DA6163E6-39F2-4245-9DE8-C60C489202C8}"/>
              </a:ext>
            </a:extLst>
          </p:cNvPr>
          <p:cNvPicPr>
            <a:picLocks noChangeAspect="1"/>
          </p:cNvPicPr>
          <p:nvPr/>
        </p:nvPicPr>
        <p:blipFill rotWithShape="1">
          <a:blip r:embed="rId4"/>
          <a:srcRect l="59349" t="59410" r="12349" b="6184"/>
          <a:stretch/>
        </p:blipFill>
        <p:spPr>
          <a:xfrm>
            <a:off x="6883042" y="3880141"/>
            <a:ext cx="3375980" cy="2308548"/>
          </a:xfrm>
          <a:prstGeom prst="rect">
            <a:avLst/>
          </a:prstGeom>
        </p:spPr>
      </p:pic>
      <p:sp>
        <p:nvSpPr>
          <p:cNvPr id="10" name="TextBox 9">
            <a:extLst>
              <a:ext uri="{FF2B5EF4-FFF2-40B4-BE49-F238E27FC236}">
                <a16:creationId xmlns:a16="http://schemas.microsoft.com/office/drawing/2014/main" id="{51A33F57-5A1F-4A96-A590-3CF88CA66D36}"/>
              </a:ext>
            </a:extLst>
          </p:cNvPr>
          <p:cNvSpPr txBox="1"/>
          <p:nvPr/>
        </p:nvSpPr>
        <p:spPr>
          <a:xfrm>
            <a:off x="6447469" y="6253636"/>
            <a:ext cx="458026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mn-ea"/>
                <a:cs typeface="+mn-cs"/>
              </a:rPr>
              <a:t>Correct up to 79% of failed frames</a:t>
            </a: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257FE871-1B51-4F90-9E51-3E44341B7DB9}"/>
              </a:ext>
            </a:extLst>
          </p:cNvPr>
          <p:cNvSpPr txBox="1"/>
          <p:nvPr/>
        </p:nvSpPr>
        <p:spPr>
          <a:xfrm>
            <a:off x="1678925" y="3412301"/>
            <a:ext cx="8834149" cy="46166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To achieve 90% FRR, </a:t>
            </a:r>
            <a:r>
              <a:rPr kumimoji="0" lang="en-US" sz="2400" b="0" i="0" u="none" strike="noStrike" kern="1200" cap="none" spc="0" normalizeH="0" baseline="0" noProof="0" dirty="0" err="1">
                <a:ln>
                  <a:noFill/>
                </a:ln>
                <a:solidFill>
                  <a:prstClr val="white"/>
                </a:solidFill>
                <a:effectLst/>
                <a:uLnTx/>
                <a:uFillTx/>
                <a:latin typeface="Calibri"/>
                <a:ea typeface="+mn-ea"/>
                <a:cs typeface="+mn-cs"/>
              </a:rPr>
              <a:t>AiFi</a:t>
            </a:r>
            <a:r>
              <a:rPr kumimoji="0" lang="en-US" sz="2400" b="0" i="0" u="none" strike="noStrike" kern="1200" cap="none" spc="0" normalizeH="0" baseline="0" noProof="0" dirty="0">
                <a:ln>
                  <a:noFill/>
                </a:ln>
                <a:solidFill>
                  <a:prstClr val="white"/>
                </a:solidFill>
                <a:effectLst/>
                <a:uLnTx/>
                <a:uFillTx/>
                <a:latin typeface="Calibri"/>
                <a:ea typeface="+mn-ea"/>
                <a:cs typeface="+mn-cs"/>
              </a:rPr>
              <a:t> reduces the minimally required SINR by 3dB</a:t>
            </a:r>
          </a:p>
        </p:txBody>
      </p:sp>
    </p:spTree>
    <p:extLst>
      <p:ext uri="{BB962C8B-B14F-4D97-AF65-F5344CB8AC3E}">
        <p14:creationId xmlns:p14="http://schemas.microsoft.com/office/powerpoint/2010/main" val="1508421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6995B-9C53-46C1-AD67-2C00615F0C6A}"/>
              </a:ext>
            </a:extLst>
          </p:cNvPr>
          <p:cNvSpPr>
            <a:spLocks noGrp="1"/>
          </p:cNvSpPr>
          <p:nvPr>
            <p:ph type="title"/>
          </p:nvPr>
        </p:nvSpPr>
        <p:spPr/>
        <p:txBody>
          <a:bodyPr>
            <a:normAutofit/>
          </a:bodyPr>
          <a:lstStyle/>
          <a:p>
            <a:r>
              <a:rPr lang="en-US" dirty="0"/>
              <a:t>Generality of </a:t>
            </a:r>
            <a:r>
              <a:rPr lang="en-US" dirty="0" err="1"/>
              <a:t>AiFi</a:t>
            </a:r>
            <a:endParaRPr lang="en-US" dirty="0"/>
          </a:p>
        </p:txBody>
      </p:sp>
      <p:sp>
        <p:nvSpPr>
          <p:cNvPr id="4" name="Slide Number Placeholder 3">
            <a:extLst>
              <a:ext uri="{FF2B5EF4-FFF2-40B4-BE49-F238E27FC236}">
                <a16:creationId xmlns:a16="http://schemas.microsoft.com/office/drawing/2014/main" id="{BC1B425B-1B88-4968-A0BD-1BD9551F6E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05B9DE7B-1D23-4BBE-9A62-FAF5DE393A1E}"/>
              </a:ext>
            </a:extLst>
          </p:cNvPr>
          <p:cNvPicPr>
            <a:picLocks noChangeAspect="1"/>
          </p:cNvPicPr>
          <p:nvPr/>
        </p:nvPicPr>
        <p:blipFill rotWithShape="1">
          <a:blip r:embed="rId3"/>
          <a:srcRect l="56024" t="40964" r="5000" b="30602"/>
          <a:stretch/>
        </p:blipFill>
        <p:spPr>
          <a:xfrm>
            <a:off x="1894288" y="1552388"/>
            <a:ext cx="8265712" cy="3391882"/>
          </a:xfrm>
          <a:prstGeom prst="rect">
            <a:avLst/>
          </a:prstGeom>
        </p:spPr>
      </p:pic>
      <p:sp>
        <p:nvSpPr>
          <p:cNvPr id="6" name="TextBox 5">
            <a:extLst>
              <a:ext uri="{FF2B5EF4-FFF2-40B4-BE49-F238E27FC236}">
                <a16:creationId xmlns:a16="http://schemas.microsoft.com/office/drawing/2014/main" id="{C017B948-CC19-4165-9153-5B904193A9D0}"/>
              </a:ext>
            </a:extLst>
          </p:cNvPr>
          <p:cNvSpPr txBox="1"/>
          <p:nvPr/>
        </p:nvSpPr>
        <p:spPr>
          <a:xfrm>
            <a:off x="1161446" y="5232980"/>
            <a:ext cx="1011061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Calibri"/>
                <a:ea typeface="+mn-ea"/>
                <a:cs typeface="+mn-cs"/>
              </a:rPr>
              <a:t>AiFi</a:t>
            </a:r>
            <a:r>
              <a:rPr kumimoji="0" lang="en-US" sz="2400" b="1" i="0" u="none" strike="noStrike" kern="1200" cap="none" spc="0" normalizeH="0" baseline="0" noProof="0" dirty="0">
                <a:ln>
                  <a:noFill/>
                </a:ln>
                <a:solidFill>
                  <a:prstClr val="white"/>
                </a:solidFill>
                <a:effectLst/>
                <a:uLnTx/>
                <a:uFillTx/>
                <a:latin typeface="Calibri"/>
                <a:ea typeface="+mn-ea"/>
                <a:cs typeface="+mn-cs"/>
              </a:rPr>
              <a:t> can be generally applicable to interference signals with different patterns</a:t>
            </a:r>
          </a:p>
        </p:txBody>
      </p:sp>
    </p:spTree>
    <p:extLst>
      <p:ext uri="{BB962C8B-B14F-4D97-AF65-F5344CB8AC3E}">
        <p14:creationId xmlns:p14="http://schemas.microsoft.com/office/powerpoint/2010/main" val="202098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EC3F-D8B8-1EDD-C88E-CDA55B39226E}"/>
              </a:ext>
            </a:extLst>
          </p:cNvPr>
          <p:cNvSpPr>
            <a:spLocks noGrp="1"/>
          </p:cNvSpPr>
          <p:nvPr>
            <p:ph type="title"/>
          </p:nvPr>
        </p:nvSpPr>
        <p:spPr/>
        <p:txBody>
          <a:bodyPr/>
          <a:lstStyle/>
          <a:p>
            <a:r>
              <a:rPr lang="en-US" dirty="0"/>
              <a:t>Impact of </a:t>
            </a:r>
            <a:r>
              <a:rPr lang="en-US" dirty="0" err="1"/>
              <a:t>AiFi’s</a:t>
            </a:r>
            <a:r>
              <a:rPr lang="en-US" dirty="0"/>
              <a:t> NN Complexity</a:t>
            </a:r>
          </a:p>
        </p:txBody>
      </p:sp>
      <p:sp>
        <p:nvSpPr>
          <p:cNvPr id="4" name="Slide Number Placeholder 3">
            <a:extLst>
              <a:ext uri="{FF2B5EF4-FFF2-40B4-BE49-F238E27FC236}">
                <a16:creationId xmlns:a16="http://schemas.microsoft.com/office/drawing/2014/main" id="{F1A92846-4EE4-F1EF-B446-A252EBC661C0}"/>
              </a:ext>
            </a:extLst>
          </p:cNvPr>
          <p:cNvSpPr>
            <a:spLocks noGrp="1"/>
          </p:cNvSpPr>
          <p:nvPr>
            <p:ph type="sldNum" sz="quarter" idx="12"/>
          </p:nvPr>
        </p:nvSpPr>
        <p:spPr/>
        <p:txBody>
          <a:bodyPr/>
          <a:lstStyle/>
          <a:p>
            <a:fld id="{B6F15528-21DE-4FAA-801E-634DDDAF4B2B}" type="slidenum">
              <a:rPr lang="en-US" smtClean="0"/>
              <a:pPr/>
              <a:t>15</a:t>
            </a:fld>
            <a:endParaRPr lang="en-US" dirty="0"/>
          </a:p>
        </p:txBody>
      </p:sp>
      <p:pic>
        <p:nvPicPr>
          <p:cNvPr id="6" name="Picture 5">
            <a:extLst>
              <a:ext uri="{FF2B5EF4-FFF2-40B4-BE49-F238E27FC236}">
                <a16:creationId xmlns:a16="http://schemas.microsoft.com/office/drawing/2014/main" id="{C8515154-2F7C-007B-56AB-3C59FC76E60D}"/>
              </a:ext>
            </a:extLst>
          </p:cNvPr>
          <p:cNvPicPr>
            <a:picLocks noChangeAspect="1"/>
          </p:cNvPicPr>
          <p:nvPr/>
        </p:nvPicPr>
        <p:blipFill>
          <a:blip r:embed="rId3"/>
          <a:stretch>
            <a:fillRect/>
          </a:stretch>
        </p:blipFill>
        <p:spPr>
          <a:xfrm>
            <a:off x="2910707" y="2090337"/>
            <a:ext cx="5498921" cy="3719007"/>
          </a:xfrm>
          <a:prstGeom prst="rect">
            <a:avLst/>
          </a:prstGeom>
        </p:spPr>
      </p:pic>
      <p:sp>
        <p:nvSpPr>
          <p:cNvPr id="7" name="TextBox 6">
            <a:extLst>
              <a:ext uri="{FF2B5EF4-FFF2-40B4-BE49-F238E27FC236}">
                <a16:creationId xmlns:a16="http://schemas.microsoft.com/office/drawing/2014/main" id="{B5A5DD4C-A341-F661-278F-2FB6E05DD68A}"/>
              </a:ext>
            </a:extLst>
          </p:cNvPr>
          <p:cNvSpPr txBox="1"/>
          <p:nvPr/>
        </p:nvSpPr>
        <p:spPr>
          <a:xfrm>
            <a:off x="1830279" y="1399741"/>
            <a:ext cx="8796292" cy="584775"/>
          </a:xfrm>
          <a:prstGeom prst="rect">
            <a:avLst/>
          </a:prstGeom>
          <a:noFill/>
        </p:spPr>
        <p:txBody>
          <a:bodyPr wrap="square" rtlCol="0">
            <a:spAutoFit/>
          </a:bodyPr>
          <a:lstStyle/>
          <a:p>
            <a:r>
              <a:rPr lang="en-US" sz="3200" dirty="0"/>
              <a:t>Scaling Factor (SF) controls number of features</a:t>
            </a:r>
          </a:p>
        </p:txBody>
      </p:sp>
      <p:sp>
        <p:nvSpPr>
          <p:cNvPr id="8" name="TextBox 7">
            <a:extLst>
              <a:ext uri="{FF2B5EF4-FFF2-40B4-BE49-F238E27FC236}">
                <a16:creationId xmlns:a16="http://schemas.microsoft.com/office/drawing/2014/main" id="{87CD797E-8BA7-4B6A-25CE-C3D99C991389}"/>
              </a:ext>
            </a:extLst>
          </p:cNvPr>
          <p:cNvSpPr txBox="1"/>
          <p:nvPr/>
        </p:nvSpPr>
        <p:spPr>
          <a:xfrm>
            <a:off x="1173119" y="5809344"/>
            <a:ext cx="1011061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Calibri"/>
                <a:ea typeface="+mn-ea"/>
                <a:cs typeface="+mn-cs"/>
              </a:rPr>
              <a:t>AiFi</a:t>
            </a:r>
            <a:r>
              <a:rPr kumimoji="0" lang="en-US" sz="2400" b="1" i="0" u="none" strike="noStrike" kern="1200" cap="none" spc="0" normalizeH="0" baseline="0" noProof="0" dirty="0">
                <a:ln>
                  <a:noFill/>
                </a:ln>
                <a:solidFill>
                  <a:prstClr val="white"/>
                </a:solidFill>
                <a:effectLst/>
                <a:uLnTx/>
                <a:uFillTx/>
                <a:latin typeface="Calibri"/>
                <a:ea typeface="+mn-ea"/>
                <a:cs typeface="+mn-cs"/>
              </a:rPr>
              <a:t> can fit to different resource constraints with little performance drop</a:t>
            </a:r>
          </a:p>
        </p:txBody>
      </p:sp>
    </p:spTree>
    <p:extLst>
      <p:ext uri="{BB962C8B-B14F-4D97-AF65-F5344CB8AC3E}">
        <p14:creationId xmlns:p14="http://schemas.microsoft.com/office/powerpoint/2010/main" val="1841211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B8E9E-0E35-4197-A59E-FA64B0946273}"/>
              </a:ext>
            </a:extLst>
          </p:cNvPr>
          <p:cNvSpPr>
            <a:spLocks noGrp="1"/>
          </p:cNvSpPr>
          <p:nvPr>
            <p:ph type="title"/>
          </p:nvPr>
        </p:nvSpPr>
        <p:spPr/>
        <p:txBody>
          <a:bodyPr/>
          <a:lstStyle/>
          <a:p>
            <a:r>
              <a:rPr lang="en-US" dirty="0"/>
              <a:t>Latency of </a:t>
            </a:r>
            <a:r>
              <a:rPr lang="en-US" dirty="0" err="1"/>
              <a:t>AiFi’s</a:t>
            </a:r>
            <a:r>
              <a:rPr lang="en-US" dirty="0"/>
              <a:t> NN inference</a:t>
            </a:r>
          </a:p>
        </p:txBody>
      </p:sp>
      <p:sp>
        <p:nvSpPr>
          <p:cNvPr id="4" name="Slide Number Placeholder 3">
            <a:extLst>
              <a:ext uri="{FF2B5EF4-FFF2-40B4-BE49-F238E27FC236}">
                <a16:creationId xmlns:a16="http://schemas.microsoft.com/office/drawing/2014/main" id="{160F7ADB-936F-42DA-8614-777F1D2E76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F05240CA-6BD1-42C3-92E4-594CAAB97EB8}"/>
              </a:ext>
            </a:extLst>
          </p:cNvPr>
          <p:cNvPicPr>
            <a:picLocks noChangeAspect="1"/>
          </p:cNvPicPr>
          <p:nvPr/>
        </p:nvPicPr>
        <p:blipFill rotWithShape="1">
          <a:blip r:embed="rId3"/>
          <a:srcRect l="14548" t="44819" r="46687" b="24658"/>
          <a:stretch/>
        </p:blipFill>
        <p:spPr>
          <a:xfrm>
            <a:off x="2486647" y="1570110"/>
            <a:ext cx="7685081" cy="3403649"/>
          </a:xfrm>
          <a:prstGeom prst="rect">
            <a:avLst/>
          </a:prstGeom>
        </p:spPr>
      </p:pic>
      <p:sp>
        <p:nvSpPr>
          <p:cNvPr id="6" name="TextBox 5">
            <a:extLst>
              <a:ext uri="{FF2B5EF4-FFF2-40B4-BE49-F238E27FC236}">
                <a16:creationId xmlns:a16="http://schemas.microsoft.com/office/drawing/2014/main" id="{5339E156-AA79-4C77-8D9B-9317D3E131D1}"/>
              </a:ext>
            </a:extLst>
          </p:cNvPr>
          <p:cNvSpPr txBox="1"/>
          <p:nvPr/>
        </p:nvSpPr>
        <p:spPr>
          <a:xfrm>
            <a:off x="3412378" y="5400869"/>
            <a:ext cx="5833621" cy="52322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Minimal latency  = 0.7ms per frame</a:t>
            </a:r>
          </a:p>
        </p:txBody>
      </p:sp>
    </p:spTree>
    <p:extLst>
      <p:ext uri="{BB962C8B-B14F-4D97-AF65-F5344CB8AC3E}">
        <p14:creationId xmlns:p14="http://schemas.microsoft.com/office/powerpoint/2010/main" val="958663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B53C-DA1A-CE73-E071-D796F582563D}"/>
              </a:ext>
            </a:extLst>
          </p:cNvPr>
          <p:cNvSpPr>
            <a:spLocks noGrp="1"/>
          </p:cNvSpPr>
          <p:nvPr>
            <p:ph type="title"/>
          </p:nvPr>
        </p:nvSpPr>
        <p:spPr/>
        <p:txBody>
          <a:bodyPr/>
          <a:lstStyle/>
          <a:p>
            <a:r>
              <a:rPr lang="en-US" dirty="0"/>
              <a:t>S</a:t>
            </a:r>
            <a:r>
              <a:rPr lang="en-US" altLang="zh-CN" dirty="0"/>
              <a:t>ummary</a:t>
            </a:r>
            <a:endParaRPr lang="en-US" dirty="0"/>
          </a:p>
        </p:txBody>
      </p:sp>
      <p:sp>
        <p:nvSpPr>
          <p:cNvPr id="3" name="Content Placeholder 2">
            <a:extLst>
              <a:ext uri="{FF2B5EF4-FFF2-40B4-BE49-F238E27FC236}">
                <a16:creationId xmlns:a16="http://schemas.microsoft.com/office/drawing/2014/main" id="{8B340AA7-E194-DFC9-FCC6-8B3CBF76E51B}"/>
              </a:ext>
            </a:extLst>
          </p:cNvPr>
          <p:cNvSpPr>
            <a:spLocks noGrp="1"/>
          </p:cNvSpPr>
          <p:nvPr>
            <p:ph idx="1"/>
          </p:nvPr>
        </p:nvSpPr>
        <p:spPr/>
        <p:txBody>
          <a:bodyPr/>
          <a:lstStyle/>
          <a:p>
            <a:r>
              <a:rPr lang="en-US" dirty="0" err="1"/>
              <a:t>AiFi</a:t>
            </a:r>
            <a:r>
              <a:rPr lang="en-US" dirty="0"/>
              <a:t> enables </a:t>
            </a:r>
            <a:r>
              <a:rPr lang="en-US" dirty="0" err="1"/>
              <a:t>WiFi</a:t>
            </a:r>
            <a:r>
              <a:rPr lang="en-US" dirty="0"/>
              <a:t> interference cancellation at commodity </a:t>
            </a:r>
            <a:r>
              <a:rPr lang="en-US" dirty="0" err="1"/>
              <a:t>WiFi</a:t>
            </a:r>
            <a:r>
              <a:rPr lang="en-US" dirty="0"/>
              <a:t> devices </a:t>
            </a:r>
            <a:r>
              <a:rPr lang="en-US" b="1" dirty="0">
                <a:solidFill>
                  <a:srgbClr val="C00000"/>
                </a:solidFill>
              </a:rPr>
              <a:t>without requiring any extra RF hardware</a:t>
            </a:r>
            <a:r>
              <a:rPr lang="en-US" dirty="0"/>
              <a:t>.</a:t>
            </a:r>
          </a:p>
          <a:p>
            <a:endParaRPr lang="en-US" dirty="0"/>
          </a:p>
          <a:p>
            <a:r>
              <a:rPr lang="en-US" dirty="0" err="1"/>
              <a:t>AiFi</a:t>
            </a:r>
            <a:r>
              <a:rPr lang="en-US" dirty="0"/>
              <a:t> utilizes the </a:t>
            </a:r>
            <a:r>
              <a:rPr lang="en-US" b="1" dirty="0">
                <a:solidFill>
                  <a:srgbClr val="C00000"/>
                </a:solidFill>
              </a:rPr>
              <a:t>domain knowledge</a:t>
            </a:r>
            <a:r>
              <a:rPr lang="en-US" dirty="0"/>
              <a:t> of commodity PHY operations to guide the neural network designs</a:t>
            </a:r>
          </a:p>
          <a:p>
            <a:endParaRPr lang="en-US" dirty="0"/>
          </a:p>
          <a:p>
            <a:r>
              <a:rPr lang="en-US" dirty="0" err="1"/>
              <a:t>AiFi</a:t>
            </a:r>
            <a:r>
              <a:rPr lang="en-US" dirty="0"/>
              <a:t> can </a:t>
            </a:r>
            <a:r>
              <a:rPr lang="en-US" b="1" dirty="0">
                <a:solidFill>
                  <a:srgbClr val="C00000"/>
                </a:solidFill>
              </a:rPr>
              <a:t>reduce BER </a:t>
            </a:r>
            <a:r>
              <a:rPr lang="en-US" dirty="0"/>
              <a:t>due to interference by </a:t>
            </a:r>
            <a:r>
              <a:rPr lang="en-US" b="1" dirty="0">
                <a:solidFill>
                  <a:srgbClr val="C00000"/>
                </a:solidFill>
              </a:rPr>
              <a:t>up to 80% </a:t>
            </a:r>
            <a:r>
              <a:rPr lang="en-US" dirty="0"/>
              <a:t>and </a:t>
            </a:r>
            <a:r>
              <a:rPr lang="en-US" b="1" dirty="0">
                <a:solidFill>
                  <a:srgbClr val="C00000"/>
                </a:solidFill>
              </a:rPr>
              <a:t>improve the </a:t>
            </a:r>
            <a:r>
              <a:rPr lang="en-US" b="1" dirty="0" err="1">
                <a:solidFill>
                  <a:srgbClr val="C00000"/>
                </a:solidFill>
              </a:rPr>
              <a:t>WiFi</a:t>
            </a:r>
            <a:r>
              <a:rPr lang="en-US" b="1" dirty="0">
                <a:solidFill>
                  <a:srgbClr val="C00000"/>
                </a:solidFill>
              </a:rPr>
              <a:t> FRR</a:t>
            </a:r>
            <a:r>
              <a:rPr lang="en-US" dirty="0"/>
              <a:t> by </a:t>
            </a:r>
            <a:r>
              <a:rPr lang="en-US" b="1" dirty="0">
                <a:solidFill>
                  <a:srgbClr val="C00000"/>
                </a:solidFill>
              </a:rPr>
              <a:t>up to 18x</a:t>
            </a:r>
            <a:r>
              <a:rPr lang="en-US" dirty="0"/>
              <a:t>.</a:t>
            </a:r>
          </a:p>
        </p:txBody>
      </p:sp>
      <p:sp>
        <p:nvSpPr>
          <p:cNvPr id="4" name="Slide Number Placeholder 3">
            <a:extLst>
              <a:ext uri="{FF2B5EF4-FFF2-40B4-BE49-F238E27FC236}">
                <a16:creationId xmlns:a16="http://schemas.microsoft.com/office/drawing/2014/main" id="{974D0B8E-586F-6169-B8FF-AB3FB7EF752F}"/>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Tree>
    <p:extLst>
      <p:ext uri="{BB962C8B-B14F-4D97-AF65-F5344CB8AC3E}">
        <p14:creationId xmlns:p14="http://schemas.microsoft.com/office/powerpoint/2010/main" val="54637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A908AA-9426-4B20-98D2-C899B4253574}"/>
              </a:ext>
            </a:extLst>
          </p:cNvPr>
          <p:cNvSpPr/>
          <p:nvPr/>
        </p:nvSpPr>
        <p:spPr>
          <a:xfrm>
            <a:off x="2840151" y="2236441"/>
            <a:ext cx="6511702" cy="854080"/>
          </a:xfrm>
          <a:prstGeom prst="rect">
            <a:avLst/>
          </a:prstGeom>
        </p:spPr>
        <p:txBody>
          <a:bodyPr wrap="square">
            <a:spAutoFit/>
          </a:body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altLang="zh-CN" sz="4950" b="1" i="0" u="none" strike="noStrike" kern="1200" cap="none" spc="0" normalizeH="0" baseline="0" noProof="0" dirty="0">
                <a:ln>
                  <a:noFill/>
                </a:ln>
                <a:solidFill>
                  <a:srgbClr val="004386"/>
                </a:solidFill>
                <a:effectLst/>
                <a:uLnTx/>
                <a:uFillTx/>
                <a:latin typeface="Calibri" panose="020F0502020204030204"/>
                <a:ea typeface="等线" panose="02010600030101010101" pitchFamily="2" charset="-122"/>
                <a:cs typeface="+mn-cs"/>
              </a:rPr>
              <a:t>Thank you!</a:t>
            </a:r>
          </a:p>
        </p:txBody>
      </p:sp>
      <p:sp>
        <p:nvSpPr>
          <p:cNvPr id="6" name="Rectangle 5">
            <a:extLst>
              <a:ext uri="{FF2B5EF4-FFF2-40B4-BE49-F238E27FC236}">
                <a16:creationId xmlns:a16="http://schemas.microsoft.com/office/drawing/2014/main" id="{944D2BDC-A632-4AAE-A682-50B9B0D067E9}"/>
              </a:ext>
            </a:extLst>
          </p:cNvPr>
          <p:cNvSpPr/>
          <p:nvPr/>
        </p:nvSpPr>
        <p:spPr>
          <a:xfrm>
            <a:off x="5326367" y="3429004"/>
            <a:ext cx="158383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Questions?</a:t>
            </a:r>
          </a:p>
        </p:txBody>
      </p:sp>
    </p:spTree>
    <p:extLst>
      <p:ext uri="{BB962C8B-B14F-4D97-AF65-F5344CB8AC3E}">
        <p14:creationId xmlns:p14="http://schemas.microsoft.com/office/powerpoint/2010/main" val="22832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4A181-083E-443A-91CE-25731273B2E2}"/>
              </a:ext>
            </a:extLst>
          </p:cNvPr>
          <p:cNvSpPr>
            <a:spLocks noGrp="1"/>
          </p:cNvSpPr>
          <p:nvPr>
            <p:ph type="title"/>
          </p:nvPr>
        </p:nvSpPr>
        <p:spPr/>
        <p:txBody>
          <a:bodyPr/>
          <a:lstStyle/>
          <a:p>
            <a:r>
              <a:rPr lang="en-US" dirty="0"/>
              <a:t>Interference in Unlicensed Wireless Bands</a:t>
            </a:r>
          </a:p>
        </p:txBody>
      </p:sp>
      <p:sp>
        <p:nvSpPr>
          <p:cNvPr id="4" name="Slide Number Placeholder 3">
            <a:extLst>
              <a:ext uri="{FF2B5EF4-FFF2-40B4-BE49-F238E27FC236}">
                <a16:creationId xmlns:a16="http://schemas.microsoft.com/office/drawing/2014/main" id="{4E9D3573-6A07-4D25-AC92-791C544225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2" descr="ç¸å³å¾ç">
            <a:extLst>
              <a:ext uri="{FF2B5EF4-FFF2-40B4-BE49-F238E27FC236}">
                <a16:creationId xmlns:a16="http://schemas.microsoft.com/office/drawing/2014/main" id="{B130BAF8-F173-4E27-BD6C-0BCBCD75E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748" y="1187024"/>
            <a:ext cx="2844729" cy="23725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A04F09C-30BE-4BE2-8B40-935A71F20C15}"/>
              </a:ext>
            </a:extLst>
          </p:cNvPr>
          <p:cNvPicPr>
            <a:picLocks noChangeAspect="1"/>
          </p:cNvPicPr>
          <p:nvPr/>
        </p:nvPicPr>
        <p:blipFill>
          <a:blip r:embed="rId4"/>
          <a:stretch>
            <a:fillRect/>
          </a:stretch>
        </p:blipFill>
        <p:spPr>
          <a:xfrm>
            <a:off x="7988652" y="1322939"/>
            <a:ext cx="3314940" cy="2209960"/>
          </a:xfrm>
          <a:prstGeom prst="rect">
            <a:avLst/>
          </a:prstGeom>
        </p:spPr>
      </p:pic>
      <p:pic>
        <p:nvPicPr>
          <p:cNvPr id="10" name="Picture 9">
            <a:extLst>
              <a:ext uri="{FF2B5EF4-FFF2-40B4-BE49-F238E27FC236}">
                <a16:creationId xmlns:a16="http://schemas.microsoft.com/office/drawing/2014/main" id="{9D410B82-0A45-41BE-BAB0-319EB659BB07}"/>
              </a:ext>
            </a:extLst>
          </p:cNvPr>
          <p:cNvPicPr>
            <a:picLocks noChangeAspect="1"/>
          </p:cNvPicPr>
          <p:nvPr/>
        </p:nvPicPr>
        <p:blipFill>
          <a:blip r:embed="rId5"/>
          <a:stretch>
            <a:fillRect/>
          </a:stretch>
        </p:blipFill>
        <p:spPr>
          <a:xfrm>
            <a:off x="2746375" y="4264123"/>
            <a:ext cx="2647950" cy="1724025"/>
          </a:xfrm>
          <a:prstGeom prst="rect">
            <a:avLst/>
          </a:prstGeom>
        </p:spPr>
      </p:pic>
      <p:pic>
        <p:nvPicPr>
          <p:cNvPr id="12" name="Picture 11">
            <a:extLst>
              <a:ext uri="{FF2B5EF4-FFF2-40B4-BE49-F238E27FC236}">
                <a16:creationId xmlns:a16="http://schemas.microsoft.com/office/drawing/2014/main" id="{1B59EA54-B8E1-47AB-80B2-F16506E92639}"/>
              </a:ext>
            </a:extLst>
          </p:cNvPr>
          <p:cNvPicPr>
            <a:picLocks noChangeAspect="1"/>
          </p:cNvPicPr>
          <p:nvPr/>
        </p:nvPicPr>
        <p:blipFill rotWithShape="1">
          <a:blip r:embed="rId6"/>
          <a:srcRect l="19067" t="16667" r="21566" b="16305"/>
          <a:stretch/>
        </p:blipFill>
        <p:spPr>
          <a:xfrm>
            <a:off x="945880" y="1444700"/>
            <a:ext cx="3124470" cy="1984300"/>
          </a:xfrm>
          <a:prstGeom prst="rect">
            <a:avLst/>
          </a:prstGeom>
        </p:spPr>
      </p:pic>
      <p:pic>
        <p:nvPicPr>
          <p:cNvPr id="13" name="Picture 12">
            <a:extLst>
              <a:ext uri="{FF2B5EF4-FFF2-40B4-BE49-F238E27FC236}">
                <a16:creationId xmlns:a16="http://schemas.microsoft.com/office/drawing/2014/main" id="{7117A1AD-F513-4AA7-8EAE-206B480D77DA}"/>
              </a:ext>
            </a:extLst>
          </p:cNvPr>
          <p:cNvPicPr>
            <a:picLocks noChangeAspect="1"/>
          </p:cNvPicPr>
          <p:nvPr/>
        </p:nvPicPr>
        <p:blipFill>
          <a:blip r:embed="rId7"/>
          <a:stretch>
            <a:fillRect/>
          </a:stretch>
        </p:blipFill>
        <p:spPr>
          <a:xfrm>
            <a:off x="6501322" y="3766096"/>
            <a:ext cx="3584735" cy="2378960"/>
          </a:xfrm>
          <a:prstGeom prst="rect">
            <a:avLst/>
          </a:prstGeom>
        </p:spPr>
      </p:pic>
      <p:sp>
        <p:nvSpPr>
          <p:cNvPr id="14" name="TextBox 13">
            <a:extLst>
              <a:ext uri="{FF2B5EF4-FFF2-40B4-BE49-F238E27FC236}">
                <a16:creationId xmlns:a16="http://schemas.microsoft.com/office/drawing/2014/main" id="{3C67FA18-68B5-4F0B-B70F-2E9185ED6B73}"/>
              </a:ext>
            </a:extLst>
          </p:cNvPr>
          <p:cNvSpPr txBox="1"/>
          <p:nvPr/>
        </p:nvSpPr>
        <p:spPr>
          <a:xfrm>
            <a:off x="2192372" y="3477229"/>
            <a:ext cx="9285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a:ea typeface="+mn-ea"/>
                <a:cs typeface="+mn-cs"/>
              </a:rPr>
              <a:t>W</a:t>
            </a:r>
            <a:r>
              <a:rPr kumimoji="0" lang="en-US" altLang="zh-CN" sz="2400" b="1"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iFi</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8F50A56A-35D0-4D70-882B-E54E8102343F}"/>
              </a:ext>
            </a:extLst>
          </p:cNvPr>
          <p:cNvSpPr txBox="1"/>
          <p:nvPr/>
        </p:nvSpPr>
        <p:spPr>
          <a:xfrm>
            <a:off x="7358477" y="5948529"/>
            <a:ext cx="18965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Microwave</a:t>
            </a:r>
          </a:p>
        </p:txBody>
      </p:sp>
      <p:sp>
        <p:nvSpPr>
          <p:cNvPr id="11" name="TextBox 10">
            <a:extLst>
              <a:ext uri="{FF2B5EF4-FFF2-40B4-BE49-F238E27FC236}">
                <a16:creationId xmlns:a16="http://schemas.microsoft.com/office/drawing/2014/main" id="{9D24CFA0-8A4D-414F-8D67-C7B53CAB7B86}"/>
              </a:ext>
            </a:extLst>
          </p:cNvPr>
          <p:cNvSpPr txBox="1"/>
          <p:nvPr/>
        </p:nvSpPr>
        <p:spPr>
          <a:xfrm>
            <a:off x="5442168" y="3561892"/>
            <a:ext cx="14756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Zigbee</a:t>
            </a:r>
          </a:p>
        </p:txBody>
      </p:sp>
      <p:sp>
        <p:nvSpPr>
          <p:cNvPr id="16" name="TextBox 15">
            <a:extLst>
              <a:ext uri="{FF2B5EF4-FFF2-40B4-BE49-F238E27FC236}">
                <a16:creationId xmlns:a16="http://schemas.microsoft.com/office/drawing/2014/main" id="{E502EAA8-FEC4-4965-A5E4-650910C9B987}"/>
              </a:ext>
            </a:extLst>
          </p:cNvPr>
          <p:cNvSpPr txBox="1"/>
          <p:nvPr/>
        </p:nvSpPr>
        <p:spPr>
          <a:xfrm>
            <a:off x="8865545" y="3520318"/>
            <a:ext cx="16282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Bluetooth</a:t>
            </a:r>
          </a:p>
        </p:txBody>
      </p:sp>
      <p:sp>
        <p:nvSpPr>
          <p:cNvPr id="17" name="TextBox 16">
            <a:extLst>
              <a:ext uri="{FF2B5EF4-FFF2-40B4-BE49-F238E27FC236}">
                <a16:creationId xmlns:a16="http://schemas.microsoft.com/office/drawing/2014/main" id="{5AB7101E-F235-43B3-90C6-DF740CFD6F5F}"/>
              </a:ext>
            </a:extLst>
          </p:cNvPr>
          <p:cNvSpPr txBox="1"/>
          <p:nvPr/>
        </p:nvSpPr>
        <p:spPr>
          <a:xfrm>
            <a:off x="3210288" y="5988148"/>
            <a:ext cx="21220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Baby Monitor</a:t>
            </a:r>
          </a:p>
        </p:txBody>
      </p:sp>
      <p:sp>
        <p:nvSpPr>
          <p:cNvPr id="3" name="文本框 2"/>
          <p:cNvSpPr txBox="1"/>
          <p:nvPr/>
        </p:nvSpPr>
        <p:spPr>
          <a:xfrm>
            <a:off x="9819357" y="4955576"/>
            <a:ext cx="210594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effectLst/>
                <a:uLnTx/>
                <a:uFillTx/>
                <a:latin typeface="Calibri"/>
                <a:ea typeface="宋体" panose="02010600030101010101" pitchFamily="2" charset="-122"/>
                <a:cs typeface="+mn-cs"/>
              </a:rPr>
              <a:t>And more …</a:t>
            </a:r>
            <a:endPar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48148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D0C08-2E62-4F1E-A4E7-EBEA983189BA}"/>
              </a:ext>
            </a:extLst>
          </p:cNvPr>
          <p:cNvSpPr>
            <a:spLocks noGrp="1"/>
          </p:cNvSpPr>
          <p:nvPr>
            <p:ph type="title"/>
          </p:nvPr>
        </p:nvSpPr>
        <p:spPr>
          <a:xfrm>
            <a:off x="609599" y="0"/>
            <a:ext cx="11165305" cy="1143000"/>
          </a:xfrm>
        </p:spPr>
        <p:txBody>
          <a:bodyPr>
            <a:noAutofit/>
          </a:bodyPr>
          <a:lstStyle/>
          <a:p>
            <a:r>
              <a:rPr lang="en-US" altLang="zh-CN" sz="3600" dirty="0"/>
              <a:t>Solutions to Interference: </a:t>
            </a:r>
            <a:r>
              <a:rPr lang="en-US" sz="3600" dirty="0"/>
              <a:t>Collision Avoidance (CSMA/CA)</a:t>
            </a:r>
          </a:p>
        </p:txBody>
      </p:sp>
      <p:sp>
        <p:nvSpPr>
          <p:cNvPr id="4" name="Slide Number Placeholder 3">
            <a:extLst>
              <a:ext uri="{FF2B5EF4-FFF2-40B4-BE49-F238E27FC236}">
                <a16:creationId xmlns:a16="http://schemas.microsoft.com/office/drawing/2014/main" id="{63A8A83D-5372-457E-A141-058088F529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A2631E73-D4C2-F69E-8C99-A5EB914F5B2C}"/>
              </a:ext>
            </a:extLst>
          </p:cNvPr>
          <p:cNvSpPr txBox="1"/>
          <p:nvPr/>
        </p:nvSpPr>
        <p:spPr>
          <a:xfrm>
            <a:off x="8978453" y="4304697"/>
            <a:ext cx="1337571"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&gt;200ms Delay</a:t>
            </a:r>
          </a:p>
        </p:txBody>
      </p:sp>
      <p:pic>
        <p:nvPicPr>
          <p:cNvPr id="21" name="Picture 20">
            <a:extLst>
              <a:ext uri="{FF2B5EF4-FFF2-40B4-BE49-F238E27FC236}">
                <a16:creationId xmlns:a16="http://schemas.microsoft.com/office/drawing/2014/main" id="{902A2F0F-EA49-89E7-AB43-3FCBF1EF1647}"/>
              </a:ext>
            </a:extLst>
          </p:cNvPr>
          <p:cNvPicPr>
            <a:picLocks noChangeAspect="1"/>
          </p:cNvPicPr>
          <p:nvPr/>
        </p:nvPicPr>
        <p:blipFill rotWithShape="1">
          <a:blip r:embed="rId3"/>
          <a:srcRect r="4128" b="13390"/>
          <a:stretch/>
        </p:blipFill>
        <p:spPr>
          <a:xfrm>
            <a:off x="3201301" y="3862213"/>
            <a:ext cx="1337571" cy="1303447"/>
          </a:xfrm>
          <a:prstGeom prst="rect">
            <a:avLst/>
          </a:prstGeom>
        </p:spPr>
      </p:pic>
      <p:sp>
        <p:nvSpPr>
          <p:cNvPr id="22" name="Rectangle 21">
            <a:extLst>
              <a:ext uri="{FF2B5EF4-FFF2-40B4-BE49-F238E27FC236}">
                <a16:creationId xmlns:a16="http://schemas.microsoft.com/office/drawing/2014/main" id="{96C7BBB1-4B43-7104-26C4-78A3A8F2D56E}"/>
              </a:ext>
            </a:extLst>
          </p:cNvPr>
          <p:cNvSpPr/>
          <p:nvPr/>
        </p:nvSpPr>
        <p:spPr bwMode="auto">
          <a:xfrm>
            <a:off x="4199405" y="1611395"/>
            <a:ext cx="3364003" cy="454447"/>
          </a:xfrm>
          <a:prstGeom prst="rect">
            <a:avLst/>
          </a:pr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Wireless channel</a:t>
            </a:r>
          </a:p>
        </p:txBody>
      </p:sp>
      <p:sp>
        <p:nvSpPr>
          <p:cNvPr id="23" name="Arc 22">
            <a:extLst>
              <a:ext uri="{FF2B5EF4-FFF2-40B4-BE49-F238E27FC236}">
                <a16:creationId xmlns:a16="http://schemas.microsoft.com/office/drawing/2014/main" id="{64748315-C0F9-4028-A0E9-82027E4A6706}"/>
              </a:ext>
            </a:extLst>
          </p:cNvPr>
          <p:cNvSpPr/>
          <p:nvPr/>
        </p:nvSpPr>
        <p:spPr>
          <a:xfrm rot="5739425">
            <a:off x="4112894" y="2711386"/>
            <a:ext cx="1490809" cy="992714"/>
          </a:xfrm>
          <a:prstGeom prst="arc">
            <a:avLst>
              <a:gd name="adj1" fmla="val 16200000"/>
              <a:gd name="adj2" fmla="val 21470733"/>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4" name="Picture 23">
            <a:extLst>
              <a:ext uri="{FF2B5EF4-FFF2-40B4-BE49-F238E27FC236}">
                <a16:creationId xmlns:a16="http://schemas.microsoft.com/office/drawing/2014/main" id="{C1DDE8D3-1C12-F647-64E2-AADD72CF633A}"/>
              </a:ext>
            </a:extLst>
          </p:cNvPr>
          <p:cNvPicPr>
            <a:picLocks noChangeAspect="1"/>
          </p:cNvPicPr>
          <p:nvPr/>
        </p:nvPicPr>
        <p:blipFill rotWithShape="1">
          <a:blip r:embed="rId3"/>
          <a:srcRect r="4128" b="13390"/>
          <a:stretch/>
        </p:blipFill>
        <p:spPr>
          <a:xfrm>
            <a:off x="2706221" y="2232462"/>
            <a:ext cx="1337571" cy="1303447"/>
          </a:xfrm>
          <a:prstGeom prst="rect">
            <a:avLst/>
          </a:prstGeom>
        </p:spPr>
      </p:pic>
      <p:pic>
        <p:nvPicPr>
          <p:cNvPr id="25" name="Picture 24">
            <a:extLst>
              <a:ext uri="{FF2B5EF4-FFF2-40B4-BE49-F238E27FC236}">
                <a16:creationId xmlns:a16="http://schemas.microsoft.com/office/drawing/2014/main" id="{9EF41025-2F04-082A-0BDA-A5DD2BBB229F}"/>
              </a:ext>
            </a:extLst>
          </p:cNvPr>
          <p:cNvPicPr>
            <a:picLocks noChangeAspect="1"/>
          </p:cNvPicPr>
          <p:nvPr/>
        </p:nvPicPr>
        <p:blipFill>
          <a:blip r:embed="rId4"/>
          <a:stretch>
            <a:fillRect/>
          </a:stretch>
        </p:blipFill>
        <p:spPr>
          <a:xfrm>
            <a:off x="7839725" y="1851497"/>
            <a:ext cx="1795750" cy="1795750"/>
          </a:xfrm>
          <a:prstGeom prst="rect">
            <a:avLst/>
          </a:prstGeom>
        </p:spPr>
      </p:pic>
      <p:sp>
        <p:nvSpPr>
          <p:cNvPr id="26" name="Arrow: Right 25">
            <a:extLst>
              <a:ext uri="{FF2B5EF4-FFF2-40B4-BE49-F238E27FC236}">
                <a16:creationId xmlns:a16="http://schemas.microsoft.com/office/drawing/2014/main" id="{DCFE8DA9-418D-9EC2-FF5F-04773ECCB457}"/>
              </a:ext>
            </a:extLst>
          </p:cNvPr>
          <p:cNvSpPr/>
          <p:nvPr/>
        </p:nvSpPr>
        <p:spPr bwMode="auto">
          <a:xfrm>
            <a:off x="4389873" y="2581222"/>
            <a:ext cx="3029639" cy="605928"/>
          </a:xfrm>
          <a:prstGeom prst="rightArrow">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8954DAFC-DFC0-90B8-E4CE-136B0C93B77D}"/>
              </a:ext>
            </a:extLst>
          </p:cNvPr>
          <p:cNvSpPr txBox="1"/>
          <p:nvPr/>
        </p:nvSpPr>
        <p:spPr>
          <a:xfrm>
            <a:off x="3997231" y="3258859"/>
            <a:ext cx="12535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504D"/>
                </a:solidFill>
                <a:effectLst/>
                <a:uLnTx/>
                <a:uFillTx/>
                <a:latin typeface="Calibri"/>
                <a:ea typeface="+mn-ea"/>
                <a:cs typeface="+mn-cs"/>
              </a:rPr>
              <a:t>Listens</a:t>
            </a:r>
          </a:p>
        </p:txBody>
      </p:sp>
      <p:sp>
        <p:nvSpPr>
          <p:cNvPr id="28" name="Speech Bubble: Oval 27">
            <a:extLst>
              <a:ext uri="{FF2B5EF4-FFF2-40B4-BE49-F238E27FC236}">
                <a16:creationId xmlns:a16="http://schemas.microsoft.com/office/drawing/2014/main" id="{F5C58BD8-F970-9684-7263-1CDE30E4128B}"/>
              </a:ext>
            </a:extLst>
          </p:cNvPr>
          <p:cNvSpPr/>
          <p:nvPr/>
        </p:nvSpPr>
        <p:spPr bwMode="auto">
          <a:xfrm>
            <a:off x="844923" y="4052142"/>
            <a:ext cx="2283377" cy="920050"/>
          </a:xfrm>
          <a:prstGeom prst="wedgeEllipseCallout">
            <a:avLst>
              <a:gd name="adj1" fmla="val 62895"/>
              <a:gd name="adj2" fmla="val 42068"/>
            </a:avLst>
          </a:prstGeom>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I will back off</a:t>
            </a:r>
          </a:p>
        </p:txBody>
      </p:sp>
      <p:sp>
        <p:nvSpPr>
          <p:cNvPr id="29" name="TextBox 28">
            <a:extLst>
              <a:ext uri="{FF2B5EF4-FFF2-40B4-BE49-F238E27FC236}">
                <a16:creationId xmlns:a16="http://schemas.microsoft.com/office/drawing/2014/main" id="{91CFB344-EB57-17A7-9D83-1781D7C9A3FB}"/>
              </a:ext>
            </a:extLst>
          </p:cNvPr>
          <p:cNvSpPr txBox="1"/>
          <p:nvPr/>
        </p:nvSpPr>
        <p:spPr>
          <a:xfrm>
            <a:off x="4389873" y="4484427"/>
            <a:ext cx="3540754"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Set up a back off timer</a:t>
            </a:r>
          </a:p>
        </p:txBody>
      </p:sp>
      <p:sp>
        <p:nvSpPr>
          <p:cNvPr id="30" name="Arrow: Right 29">
            <a:extLst>
              <a:ext uri="{FF2B5EF4-FFF2-40B4-BE49-F238E27FC236}">
                <a16:creationId xmlns:a16="http://schemas.microsoft.com/office/drawing/2014/main" id="{15B813C2-5D0A-9DBD-9934-0ADC04942901}"/>
              </a:ext>
            </a:extLst>
          </p:cNvPr>
          <p:cNvSpPr/>
          <p:nvPr/>
        </p:nvSpPr>
        <p:spPr bwMode="auto">
          <a:xfrm>
            <a:off x="8130222" y="4577708"/>
            <a:ext cx="648636" cy="336655"/>
          </a:xfrm>
          <a:prstGeom prst="rightArrow">
            <a:avLst/>
          </a:prstGeom>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CE8EB4F5-6167-9224-B70E-926185A3B9D3}"/>
              </a:ext>
            </a:extLst>
          </p:cNvPr>
          <p:cNvSpPr txBox="1"/>
          <p:nvPr/>
        </p:nvSpPr>
        <p:spPr>
          <a:xfrm>
            <a:off x="4973074" y="2250457"/>
            <a:ext cx="19373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Transmitting</a:t>
            </a:r>
          </a:p>
        </p:txBody>
      </p:sp>
      <p:sp>
        <p:nvSpPr>
          <p:cNvPr id="32" name="Speech Bubble: Oval 31">
            <a:extLst>
              <a:ext uri="{FF2B5EF4-FFF2-40B4-BE49-F238E27FC236}">
                <a16:creationId xmlns:a16="http://schemas.microsoft.com/office/drawing/2014/main" id="{2C8236D9-CF85-9907-C387-3588EA7EE222}"/>
              </a:ext>
            </a:extLst>
          </p:cNvPr>
          <p:cNvSpPr/>
          <p:nvPr/>
        </p:nvSpPr>
        <p:spPr bwMode="auto">
          <a:xfrm>
            <a:off x="450377" y="1883869"/>
            <a:ext cx="2483796" cy="921989"/>
          </a:xfrm>
          <a:prstGeom prst="wedgeEllipseCallout">
            <a:avLst>
              <a:gd name="adj1" fmla="val 52058"/>
              <a:gd name="adj2" fmla="val 47532"/>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I am accessing the channel</a:t>
            </a:r>
          </a:p>
        </p:txBody>
      </p:sp>
      <p:sp>
        <p:nvSpPr>
          <p:cNvPr id="33" name="Arc 32">
            <a:extLst>
              <a:ext uri="{FF2B5EF4-FFF2-40B4-BE49-F238E27FC236}">
                <a16:creationId xmlns:a16="http://schemas.microsoft.com/office/drawing/2014/main" id="{8A7FFCD5-241D-8AEF-5511-75C17CDC9E60}"/>
              </a:ext>
            </a:extLst>
          </p:cNvPr>
          <p:cNvSpPr/>
          <p:nvPr/>
        </p:nvSpPr>
        <p:spPr>
          <a:xfrm rot="5739425">
            <a:off x="4418349" y="2740569"/>
            <a:ext cx="1490809" cy="992714"/>
          </a:xfrm>
          <a:prstGeom prst="arc">
            <a:avLst>
              <a:gd name="adj1" fmla="val 16200000"/>
              <a:gd name="adj2" fmla="val 21470733"/>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385A8CF4-227C-364D-6EFB-58D1D41F556B}"/>
              </a:ext>
            </a:extLst>
          </p:cNvPr>
          <p:cNvSpPr txBox="1"/>
          <p:nvPr/>
        </p:nvSpPr>
        <p:spPr>
          <a:xfrm>
            <a:off x="5656877" y="3265311"/>
            <a:ext cx="218284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C0504D"/>
                </a:solidFill>
                <a:latin typeface="Calibri"/>
              </a:rPr>
              <a:t>Channel occupied</a:t>
            </a:r>
            <a:endParaRPr kumimoji="0" lang="en-US" sz="2400" b="1" i="0" u="none" strike="noStrike" kern="1200" cap="none" spc="0" normalizeH="0" baseline="0" noProof="0" dirty="0">
              <a:ln>
                <a:noFill/>
              </a:ln>
              <a:solidFill>
                <a:srgbClr val="C0504D"/>
              </a:solidFill>
              <a:effectLst/>
              <a:uLnTx/>
              <a:uFillTx/>
              <a:latin typeface="Calibri"/>
              <a:ea typeface="+mn-ea"/>
              <a:cs typeface="+mn-cs"/>
            </a:endParaRPr>
          </a:p>
        </p:txBody>
      </p:sp>
      <p:pic>
        <p:nvPicPr>
          <p:cNvPr id="35" name="Picture 2" descr="enter image description here">
            <a:extLst>
              <a:ext uri="{FF2B5EF4-FFF2-40B4-BE49-F238E27FC236}">
                <a16:creationId xmlns:a16="http://schemas.microsoft.com/office/drawing/2014/main" id="{D83D91C4-D731-70A7-2794-EB33DA4313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032" t="25506" r="38136" b="20637"/>
          <a:stretch/>
        </p:blipFill>
        <p:spPr bwMode="auto">
          <a:xfrm>
            <a:off x="10459829" y="4271006"/>
            <a:ext cx="736213" cy="792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0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7" grpId="0"/>
      <p:bldP spid="28" grpId="0" animBg="1"/>
      <p:bldP spid="29" grpId="0" animBg="1"/>
      <p:bldP spid="30" grpId="0" animBg="1"/>
      <p:bldP spid="33" grpId="0" animBg="1"/>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20DC-AED0-4A5B-B00A-B90B9016BF51}"/>
              </a:ext>
            </a:extLst>
          </p:cNvPr>
          <p:cNvSpPr>
            <a:spLocks noGrp="1"/>
          </p:cNvSpPr>
          <p:nvPr>
            <p:ph type="title"/>
          </p:nvPr>
        </p:nvSpPr>
        <p:spPr/>
        <p:txBody>
          <a:bodyPr>
            <a:normAutofit fontScale="90000"/>
          </a:bodyPr>
          <a:lstStyle/>
          <a:p>
            <a:r>
              <a:rPr lang="en-US" altLang="zh-CN" sz="4400" dirty="0"/>
              <a:t>Solutions to Interference: </a:t>
            </a:r>
            <a:r>
              <a:rPr lang="en-US" dirty="0"/>
              <a:t>Interference cancellation</a:t>
            </a:r>
          </a:p>
        </p:txBody>
      </p:sp>
      <p:sp>
        <p:nvSpPr>
          <p:cNvPr id="4" name="Slide Number Placeholder 3">
            <a:extLst>
              <a:ext uri="{FF2B5EF4-FFF2-40B4-BE49-F238E27FC236}">
                <a16:creationId xmlns:a16="http://schemas.microsoft.com/office/drawing/2014/main" id="{FE6790D8-21DD-4CA3-9409-E8BBFFC71E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FEE464CE-8491-49CF-A8B3-F15F9B2B691C}"/>
              </a:ext>
            </a:extLst>
          </p:cNvPr>
          <p:cNvPicPr>
            <a:picLocks noChangeAspect="1"/>
          </p:cNvPicPr>
          <p:nvPr/>
        </p:nvPicPr>
        <p:blipFill>
          <a:blip r:embed="rId3"/>
          <a:stretch>
            <a:fillRect/>
          </a:stretch>
        </p:blipFill>
        <p:spPr>
          <a:xfrm>
            <a:off x="6386234" y="1677453"/>
            <a:ext cx="997027" cy="997027"/>
          </a:xfrm>
          <a:prstGeom prst="rect">
            <a:avLst/>
          </a:prstGeom>
        </p:spPr>
      </p:pic>
      <p:pic>
        <p:nvPicPr>
          <p:cNvPr id="10" name="Picture 9">
            <a:extLst>
              <a:ext uri="{FF2B5EF4-FFF2-40B4-BE49-F238E27FC236}">
                <a16:creationId xmlns:a16="http://schemas.microsoft.com/office/drawing/2014/main" id="{0CF532CB-CE7E-4D3E-B23F-F0CFF5AEA062}"/>
              </a:ext>
            </a:extLst>
          </p:cNvPr>
          <p:cNvPicPr>
            <a:picLocks noChangeAspect="1"/>
          </p:cNvPicPr>
          <p:nvPr/>
        </p:nvPicPr>
        <p:blipFill>
          <a:blip r:embed="rId3"/>
          <a:stretch>
            <a:fillRect/>
          </a:stretch>
        </p:blipFill>
        <p:spPr>
          <a:xfrm>
            <a:off x="6386233" y="3179269"/>
            <a:ext cx="997027" cy="997027"/>
          </a:xfrm>
          <a:prstGeom prst="rect">
            <a:avLst/>
          </a:prstGeom>
        </p:spPr>
      </p:pic>
      <p:pic>
        <p:nvPicPr>
          <p:cNvPr id="12" name="Picture 11">
            <a:extLst>
              <a:ext uri="{FF2B5EF4-FFF2-40B4-BE49-F238E27FC236}">
                <a16:creationId xmlns:a16="http://schemas.microsoft.com/office/drawing/2014/main" id="{F636A043-9382-45B2-85DF-528D9FA527C2}"/>
              </a:ext>
            </a:extLst>
          </p:cNvPr>
          <p:cNvPicPr>
            <a:picLocks noChangeAspect="1"/>
          </p:cNvPicPr>
          <p:nvPr/>
        </p:nvPicPr>
        <p:blipFill>
          <a:blip r:embed="rId4"/>
          <a:stretch>
            <a:fillRect/>
          </a:stretch>
        </p:blipFill>
        <p:spPr>
          <a:xfrm>
            <a:off x="3044452" y="3547568"/>
            <a:ext cx="1071563" cy="1071563"/>
          </a:xfrm>
          <a:prstGeom prst="rect">
            <a:avLst/>
          </a:prstGeom>
        </p:spPr>
      </p:pic>
      <p:sp>
        <p:nvSpPr>
          <p:cNvPr id="13" name="TextBox 12">
            <a:extLst>
              <a:ext uri="{FF2B5EF4-FFF2-40B4-BE49-F238E27FC236}">
                <a16:creationId xmlns:a16="http://schemas.microsoft.com/office/drawing/2014/main" id="{514E06CC-F28D-4B9F-9DA7-7219A1846BD2}"/>
              </a:ext>
            </a:extLst>
          </p:cNvPr>
          <p:cNvSpPr txBox="1"/>
          <p:nvPr/>
        </p:nvSpPr>
        <p:spPr>
          <a:xfrm>
            <a:off x="2304629" y="1593789"/>
            <a:ext cx="7932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Tx</a:t>
            </a:r>
          </a:p>
        </p:txBody>
      </p:sp>
      <p:sp>
        <p:nvSpPr>
          <p:cNvPr id="14" name="TextBox 13">
            <a:extLst>
              <a:ext uri="{FF2B5EF4-FFF2-40B4-BE49-F238E27FC236}">
                <a16:creationId xmlns:a16="http://schemas.microsoft.com/office/drawing/2014/main" id="{30FAD39F-B39F-4BBA-91C4-A2349AB38BDD}"/>
              </a:ext>
            </a:extLst>
          </p:cNvPr>
          <p:cNvSpPr txBox="1"/>
          <p:nvPr/>
        </p:nvSpPr>
        <p:spPr>
          <a:xfrm>
            <a:off x="6587028" y="1186273"/>
            <a:ext cx="79321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Rx</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E739DB-5578-440B-955B-A0719EBDEF65}"/>
                  </a:ext>
                </a:extLst>
              </p:cNvPr>
              <p:cNvSpPr txBox="1"/>
              <p:nvPr/>
            </p:nvSpPr>
            <p:spPr>
              <a:xfrm>
                <a:off x="6513748" y="1731351"/>
                <a:ext cx="36069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Received: </a:t>
                </a:r>
                <a:r>
                  <a:rPr kumimoji="0" lang="en-US" sz="2400" b="1" i="1" u="none" strike="noStrike" kern="1200" cap="none" spc="0" normalizeH="0" baseline="0" noProof="0" dirty="0">
                    <a:ln>
                      <a:noFill/>
                    </a:ln>
                    <a:solidFill>
                      <a:prstClr val="black"/>
                    </a:solidFill>
                    <a:effectLst/>
                    <a:uLnTx/>
                    <a:uFillTx/>
                    <a:latin typeface="Calibri"/>
                    <a:ea typeface="+mn-ea"/>
                    <a:cs typeface="+mn-cs"/>
                  </a:rPr>
                  <a:t>S </a:t>
                </a:r>
                <a:r>
                  <a:rPr kumimoji="0" lang="en-US" sz="2400" b="1" i="0" u="none" strike="noStrike" kern="1200" cap="none" spc="0" normalizeH="0" baseline="0" noProof="0" dirty="0">
                    <a:ln>
                      <a:noFill/>
                    </a:ln>
                    <a:solidFill>
                      <a:prstClr val="black"/>
                    </a:solidFill>
                    <a:effectLst/>
                    <a:uLnTx/>
                    <a:uFillTx/>
                    <a:latin typeface="Calibri"/>
                    <a:ea typeface="+mn-ea"/>
                    <a:cs typeface="+mn-cs"/>
                  </a:rPr>
                  <a:t>+</a:t>
                </a:r>
                <a:r>
                  <a:rPr lang="en-US" sz="2400" b="1" dirty="0">
                    <a:solidFill>
                      <a:srgbClr val="FF0000"/>
                    </a:solidFill>
                  </a:rPr>
                  <a:t> </a:t>
                </a:r>
                <a14:m>
                  <m:oMath xmlns:m="http://schemas.openxmlformats.org/officeDocument/2006/math">
                    <m:r>
                      <a:rPr lang="en-US" sz="2400" b="1" i="1" dirty="0">
                        <a:solidFill>
                          <a:srgbClr val="FF0000"/>
                        </a:solidFill>
                        <a:latin typeface="Cambria Math" panose="02040503050406030204" pitchFamily="18" charset="0"/>
                      </a:rPr>
                      <m:t>𝑰</m:t>
                    </m:r>
                  </m:oMath>
                </a14:m>
                <a:r>
                  <a:rPr kumimoji="0" lang="en-US" sz="2400" b="1" i="0" u="none" strike="noStrike" kern="1200" cap="none" spc="0" normalizeH="0" baseline="0" noProof="0" dirty="0">
                    <a:ln>
                      <a:noFill/>
                    </a:ln>
                    <a:solidFill>
                      <a:prstClr val="black"/>
                    </a:solidFill>
                    <a:effectLst/>
                    <a:uLnTx/>
                    <a:uFillTx/>
                    <a:latin typeface="Calibri"/>
                    <a:ea typeface="+mn-ea"/>
                    <a:cs typeface="+mn-cs"/>
                  </a:rPr>
                  <a:t> </a:t>
                </a:r>
              </a:p>
            </p:txBody>
          </p:sp>
        </mc:Choice>
        <mc:Fallback xmlns="">
          <p:sp>
            <p:nvSpPr>
              <p:cNvPr id="15" name="TextBox 14">
                <a:extLst>
                  <a:ext uri="{FF2B5EF4-FFF2-40B4-BE49-F238E27FC236}">
                    <a16:creationId xmlns:a16="http://schemas.microsoft.com/office/drawing/2014/main" id="{14E739DB-5578-440B-955B-A0719EBDEF65}"/>
                  </a:ext>
                </a:extLst>
              </p:cNvPr>
              <p:cNvSpPr txBox="1">
                <a:spLocks noRot="1" noChangeAspect="1" noMove="1" noResize="1" noEditPoints="1" noAdjustHandles="1" noChangeArrowheads="1" noChangeShapeType="1" noTextEdit="1"/>
              </p:cNvSpPr>
              <p:nvPr/>
            </p:nvSpPr>
            <p:spPr>
              <a:xfrm>
                <a:off x="6513748" y="1731351"/>
                <a:ext cx="3606903" cy="461665"/>
              </a:xfrm>
              <a:prstGeom prst="rect">
                <a:avLst/>
              </a:prstGeom>
              <a:blipFill>
                <a:blip r:embed="rId5"/>
                <a:stretch>
                  <a:fillRect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8D035EC-35A6-4883-934E-D8D384DB0425}"/>
                  </a:ext>
                </a:extLst>
              </p:cNvPr>
              <p:cNvSpPr txBox="1"/>
              <p:nvPr/>
            </p:nvSpPr>
            <p:spPr>
              <a:xfrm>
                <a:off x="2428402" y="4686327"/>
                <a:ext cx="2502485" cy="954107"/>
              </a:xfrm>
              <a:prstGeom prst="rect">
                <a:avLst/>
              </a:prstGeom>
              <a:noFill/>
            </p:spPr>
            <p:txBody>
              <a:bodyPr wrap="square" rtlCol="0">
                <a:spAutoFit/>
              </a:bodyPr>
              <a:lstStyle/>
              <a:p>
                <a:pPr>
                  <a:defRPr/>
                </a:pPr>
                <a:r>
                  <a:rPr kumimoji="0" lang="en-US" sz="2800" b="1" i="0" u="none" strike="noStrike" kern="1200" cap="none" spc="0" normalizeH="0" baseline="0" noProof="0" dirty="0">
                    <a:ln>
                      <a:noFill/>
                    </a:ln>
                    <a:solidFill>
                      <a:srgbClr val="FF0000"/>
                    </a:solidFill>
                    <a:effectLst/>
                    <a:uLnTx/>
                    <a:uFillTx/>
                    <a:latin typeface="Calibri"/>
                    <a:ea typeface="+mn-ea"/>
                    <a:cs typeface="+mn-cs"/>
                  </a:rPr>
                  <a:t>Interference </a:t>
                </a:r>
                <a14:m>
                  <m:oMath xmlns:m="http://schemas.openxmlformats.org/officeDocument/2006/math">
                    <m:r>
                      <a:rPr lang="en-US" sz="2800" b="1" i="1" dirty="0" smtClean="0">
                        <a:solidFill>
                          <a:srgbClr val="FF0000"/>
                        </a:solidFill>
                        <a:latin typeface="Cambria Math" panose="02040503050406030204" pitchFamily="18" charset="0"/>
                      </a:rPr>
                      <m:t>𝑰</m:t>
                    </m:r>
                  </m:oMath>
                </a14:m>
                <a:endParaRPr lang="en-US" sz="18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17" name="TextBox 16">
                <a:extLst>
                  <a:ext uri="{FF2B5EF4-FFF2-40B4-BE49-F238E27FC236}">
                    <a16:creationId xmlns:a16="http://schemas.microsoft.com/office/drawing/2014/main" id="{A8D035EC-35A6-4883-934E-D8D384DB0425}"/>
                  </a:ext>
                </a:extLst>
              </p:cNvPr>
              <p:cNvSpPr txBox="1">
                <a:spLocks noRot="1" noChangeAspect="1" noMove="1" noResize="1" noEditPoints="1" noAdjustHandles="1" noChangeArrowheads="1" noChangeShapeType="1" noTextEdit="1"/>
              </p:cNvSpPr>
              <p:nvPr/>
            </p:nvSpPr>
            <p:spPr>
              <a:xfrm>
                <a:off x="2428402" y="4686327"/>
                <a:ext cx="2502485" cy="954107"/>
              </a:xfrm>
              <a:prstGeom prst="rect">
                <a:avLst/>
              </a:prstGeom>
              <a:blipFill>
                <a:blip r:embed="rId6"/>
                <a:stretch>
                  <a:fillRect l="-4866" t="-6410"/>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E2ECB25E-33B5-48E6-9AB7-36705A14FEE8}"/>
              </a:ext>
            </a:extLst>
          </p:cNvPr>
          <p:cNvCxnSpPr>
            <a:cxnSpLocks/>
            <a:endCxn id="8" idx="1"/>
          </p:cNvCxnSpPr>
          <p:nvPr/>
        </p:nvCxnSpPr>
        <p:spPr>
          <a:xfrm flipV="1">
            <a:off x="3258533" y="2175967"/>
            <a:ext cx="3127701" cy="363056"/>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5B5E36E-98FE-408C-A8DE-A2884E70AA5B}"/>
              </a:ext>
            </a:extLst>
          </p:cNvPr>
          <p:cNvCxnSpPr>
            <a:cxnSpLocks/>
            <a:endCxn id="8" idx="1"/>
          </p:cNvCxnSpPr>
          <p:nvPr/>
        </p:nvCxnSpPr>
        <p:spPr>
          <a:xfrm flipV="1">
            <a:off x="4116015" y="2175967"/>
            <a:ext cx="2270219" cy="1501815"/>
          </a:xfrm>
          <a:prstGeom prst="line">
            <a:avLst/>
          </a:prstGeom>
          <a:ln w="5715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FBC7E2-4A59-4440-BFC1-82F3B730F59A}"/>
              </a:ext>
            </a:extLst>
          </p:cNvPr>
          <p:cNvCxnSpPr>
            <a:cxnSpLocks/>
            <a:endCxn id="10" idx="1"/>
          </p:cNvCxnSpPr>
          <p:nvPr/>
        </p:nvCxnSpPr>
        <p:spPr>
          <a:xfrm>
            <a:off x="4126659" y="3650516"/>
            <a:ext cx="2259574" cy="27267"/>
          </a:xfrm>
          <a:prstGeom prst="line">
            <a:avLst/>
          </a:prstGeom>
          <a:ln w="57150">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A426D2B-07E5-4875-82F4-D70A0D74DD35}"/>
                  </a:ext>
                </a:extLst>
              </p:cNvPr>
              <p:cNvSpPr txBox="1"/>
              <p:nvPr/>
            </p:nvSpPr>
            <p:spPr>
              <a:xfrm>
                <a:off x="3824157" y="3698622"/>
                <a:ext cx="3067357" cy="954107"/>
              </a:xfrm>
              <a:prstGeom prst="rect">
                <a:avLst/>
              </a:prstGeom>
              <a:noFill/>
            </p:spPr>
            <p:txBody>
              <a:bodyPr wrap="square" rtlCol="0">
                <a:spAutoFit/>
              </a:bodyPr>
              <a:lstStyle/>
              <a:p>
                <a:pPr algn="ctr">
                  <a:defRPr/>
                </a:pPr>
                <a:r>
                  <a:rPr kumimoji="0" lang="en-US" sz="2800" b="1" i="0" u="none" strike="noStrike" kern="1200" cap="none" spc="0" normalizeH="0" baseline="0" noProof="0" dirty="0">
                    <a:ln>
                      <a:noFill/>
                    </a:ln>
                    <a:solidFill>
                      <a:srgbClr val="FF0000"/>
                    </a:solidFill>
                    <a:effectLst/>
                    <a:uLnTx/>
                    <a:uFillTx/>
                    <a:latin typeface="Calibri"/>
                    <a:ea typeface="+mn-ea"/>
                    <a:cs typeface="+mn-cs"/>
                  </a:rPr>
                  <a:t>Probe </a:t>
                </a:r>
                <a14:m>
                  <m:oMath xmlns:m="http://schemas.openxmlformats.org/officeDocument/2006/math">
                    <m:r>
                      <a:rPr lang="en-US" sz="2800" b="1" i="1" dirty="0">
                        <a:solidFill>
                          <a:srgbClr val="FF0000"/>
                        </a:solidFill>
                        <a:latin typeface="Cambria Math" panose="02040503050406030204" pitchFamily="18" charset="0"/>
                      </a:rPr>
                      <m:t>𝑰</m:t>
                    </m:r>
                  </m:oMath>
                </a14:m>
                <a:endParaRPr lang="en-US" b="1" dirty="0">
                  <a:solidFill>
                    <a:srgbClr val="FF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31" name="TextBox 30">
                <a:extLst>
                  <a:ext uri="{FF2B5EF4-FFF2-40B4-BE49-F238E27FC236}">
                    <a16:creationId xmlns:a16="http://schemas.microsoft.com/office/drawing/2014/main" id="{6A426D2B-07E5-4875-82F4-D70A0D74DD35}"/>
                  </a:ext>
                </a:extLst>
              </p:cNvPr>
              <p:cNvSpPr txBox="1">
                <a:spLocks noRot="1" noChangeAspect="1" noMove="1" noResize="1" noEditPoints="1" noAdjustHandles="1" noChangeArrowheads="1" noChangeShapeType="1" noTextEdit="1"/>
              </p:cNvSpPr>
              <p:nvPr/>
            </p:nvSpPr>
            <p:spPr>
              <a:xfrm>
                <a:off x="3824157" y="3698622"/>
                <a:ext cx="3067357" cy="954107"/>
              </a:xfrm>
              <a:prstGeom prst="rect">
                <a:avLst/>
              </a:prstGeom>
              <a:blipFill>
                <a:blip r:embed="rId7"/>
                <a:stretch>
                  <a:fillRect t="-641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A7611AC9-E0C2-4530-B850-2FAB150ABE2E}"/>
              </a:ext>
            </a:extLst>
          </p:cNvPr>
          <p:cNvSpPr txBox="1"/>
          <p:nvPr/>
        </p:nvSpPr>
        <p:spPr>
          <a:xfrm>
            <a:off x="6386233" y="4277101"/>
            <a:ext cx="2614776"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Requires extra RF hardware</a:t>
            </a:r>
          </a:p>
        </p:txBody>
      </p:sp>
      <p:sp>
        <p:nvSpPr>
          <p:cNvPr id="6" name="TextBox 5">
            <a:extLst>
              <a:ext uri="{FF2B5EF4-FFF2-40B4-BE49-F238E27FC236}">
                <a16:creationId xmlns:a16="http://schemas.microsoft.com/office/drawing/2014/main" id="{1FCC8625-C6AE-4C95-9F55-94FAE112BD57}"/>
              </a:ext>
            </a:extLst>
          </p:cNvPr>
          <p:cNvSpPr txBox="1"/>
          <p:nvPr/>
        </p:nvSpPr>
        <p:spPr>
          <a:xfrm>
            <a:off x="6261320" y="2887701"/>
            <a:ext cx="261937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mn-ea"/>
                <a:cs typeface="+mn-cs"/>
              </a:rPr>
              <a:t>Additional antenna</a:t>
            </a:r>
          </a:p>
        </p:txBody>
      </p:sp>
      <p:pic>
        <p:nvPicPr>
          <p:cNvPr id="28" name="Picture 2" descr="enter image description here">
            <a:extLst>
              <a:ext uri="{FF2B5EF4-FFF2-40B4-BE49-F238E27FC236}">
                <a16:creationId xmlns:a16="http://schemas.microsoft.com/office/drawing/2014/main" id="{D7A33B67-2F28-4D2F-AC88-94DE2D17427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8032" t="25506" r="38136" b="20637"/>
          <a:stretch/>
        </p:blipFill>
        <p:spPr bwMode="auto">
          <a:xfrm>
            <a:off x="9123622" y="4378159"/>
            <a:ext cx="736213" cy="792845"/>
          </a:xfrm>
          <a:prstGeom prst="rect">
            <a:avLst/>
          </a:prstGeom>
          <a:noFill/>
          <a:extLst>
            <a:ext uri="{909E8E84-426E-40DD-AFC4-6F175D3DCCD1}">
              <a14:hiddenFill xmlns:a14="http://schemas.microsoft.com/office/drawing/2010/main">
                <a:solidFill>
                  <a:srgbClr val="FFFFFF"/>
                </a:solidFill>
              </a14:hiddenFill>
            </a:ext>
          </a:extLst>
        </p:spPr>
      </p:pic>
      <p:sp>
        <p:nvSpPr>
          <p:cNvPr id="3" name="Arc 2">
            <a:extLst>
              <a:ext uri="{FF2B5EF4-FFF2-40B4-BE49-F238E27FC236}">
                <a16:creationId xmlns:a16="http://schemas.microsoft.com/office/drawing/2014/main" id="{C79439C4-C4B8-4F7C-587B-E0153EE7A128}"/>
              </a:ext>
            </a:extLst>
          </p:cNvPr>
          <p:cNvSpPr/>
          <p:nvPr/>
        </p:nvSpPr>
        <p:spPr>
          <a:xfrm rot="924314">
            <a:off x="8605162" y="2039072"/>
            <a:ext cx="806092" cy="1679884"/>
          </a:xfrm>
          <a:prstGeom prst="arc">
            <a:avLst>
              <a:gd name="adj1" fmla="val 16415202"/>
              <a:gd name="adj2" fmla="val 4550852"/>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5CE40C-D60A-283E-1BAF-A398178BD38D}"/>
                  </a:ext>
                </a:extLst>
              </p:cNvPr>
              <p:cNvSpPr txBox="1"/>
              <p:nvPr/>
            </p:nvSpPr>
            <p:spPr>
              <a:xfrm>
                <a:off x="8880695" y="2493747"/>
                <a:ext cx="2979885" cy="523220"/>
              </a:xfrm>
              <a:prstGeom prst="rect">
                <a:avLst/>
              </a:prstGeom>
              <a:noFill/>
            </p:spPr>
            <p:txBody>
              <a:bodyPr wrap="square" rtlCol="0">
                <a:spAutoFit/>
              </a:bodyPr>
              <a:lstStyle/>
              <a:p>
                <a:pPr algn="ctr">
                  <a:defRPr/>
                </a:pPr>
                <a:r>
                  <a:rPr kumimoji="0" lang="en-US" sz="2800" b="1" i="0" u="none" strike="noStrike" kern="1200" cap="none" spc="0" normalizeH="0" baseline="0" noProof="0" dirty="0">
                    <a:ln>
                      <a:noFill/>
                    </a:ln>
                    <a:solidFill>
                      <a:srgbClr val="FF0000"/>
                    </a:solidFill>
                    <a:effectLst/>
                    <a:uLnTx/>
                    <a:uFillTx/>
                    <a:latin typeface="Calibri"/>
                    <a:ea typeface="+mn-ea"/>
                    <a:cs typeface="+mn-cs"/>
                  </a:rPr>
                  <a:t>Remove </a:t>
                </a:r>
                <a14:m>
                  <m:oMath xmlns:m="http://schemas.openxmlformats.org/officeDocument/2006/math">
                    <m:r>
                      <a:rPr lang="en-US" sz="2800" b="1" i="1" dirty="0">
                        <a:solidFill>
                          <a:srgbClr val="FF0000"/>
                        </a:solidFill>
                        <a:latin typeface="Cambria Math" panose="02040503050406030204" pitchFamily="18" charset="0"/>
                      </a:rPr>
                      <m:t>𝑰</m:t>
                    </m:r>
                  </m:oMath>
                </a14:m>
                <a:endParaRPr kumimoji="0" lang="en-US" sz="2800" b="1"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9" name="TextBox 8">
                <a:extLst>
                  <a:ext uri="{FF2B5EF4-FFF2-40B4-BE49-F238E27FC236}">
                    <a16:creationId xmlns:a16="http://schemas.microsoft.com/office/drawing/2014/main" id="{B35CE40C-D60A-283E-1BAF-A398178BD38D}"/>
                  </a:ext>
                </a:extLst>
              </p:cNvPr>
              <p:cNvSpPr txBox="1">
                <a:spLocks noRot="1" noChangeAspect="1" noMove="1" noResize="1" noEditPoints="1" noAdjustHandles="1" noChangeArrowheads="1" noChangeShapeType="1" noTextEdit="1"/>
              </p:cNvSpPr>
              <p:nvPr/>
            </p:nvSpPr>
            <p:spPr>
              <a:xfrm>
                <a:off x="8880695" y="2493747"/>
                <a:ext cx="2979885" cy="523220"/>
              </a:xfrm>
              <a:prstGeom prst="rect">
                <a:avLst/>
              </a:prstGeom>
              <a:blipFill>
                <a:blip r:embed="rId9"/>
                <a:stretch>
                  <a:fillRect t="-10465" b="-3255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E6B1DF0-8CB9-210A-8DD5-90A9DA26ACD2}"/>
              </a:ext>
            </a:extLst>
          </p:cNvPr>
          <p:cNvSpPr txBox="1"/>
          <p:nvPr/>
        </p:nvSpPr>
        <p:spPr>
          <a:xfrm>
            <a:off x="3131019" y="1880441"/>
            <a:ext cx="2502485" cy="954107"/>
          </a:xfrm>
          <a:prstGeom prst="rect">
            <a:avLst/>
          </a:prstGeom>
          <a:noFill/>
        </p:spPr>
        <p:txBody>
          <a:bodyPr wrap="square" rtlCol="0">
            <a:spAutoFit/>
          </a:bodyPr>
          <a:lstStyle/>
          <a:p>
            <a:pPr>
              <a:defRPr/>
            </a:pPr>
            <a:r>
              <a:rPr lang="en-US" sz="2800" b="1" dirty="0">
                <a:solidFill>
                  <a:sysClr val="windowText" lastClr="000000"/>
                </a:solidFill>
                <a:latin typeface="Calibri"/>
              </a:rPr>
              <a:t>Signal </a:t>
            </a:r>
            <a:r>
              <a:rPr lang="en-US" sz="2800" b="1" i="1" dirty="0">
                <a:solidFill>
                  <a:sysClr val="windowText" lastClr="000000"/>
                </a:solidFill>
                <a:latin typeface="Calibri"/>
              </a:rPr>
              <a:t>S</a:t>
            </a:r>
            <a:endParaRPr lang="en-US" sz="1800" b="1" i="1" dirty="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18" name="Picture 17">
            <a:extLst>
              <a:ext uri="{FF2B5EF4-FFF2-40B4-BE49-F238E27FC236}">
                <a16:creationId xmlns:a16="http://schemas.microsoft.com/office/drawing/2014/main" id="{5DBCAD3C-35DB-B5AB-AEF8-5310C3F2B813}"/>
              </a:ext>
            </a:extLst>
          </p:cNvPr>
          <p:cNvPicPr>
            <a:picLocks noChangeAspect="1"/>
          </p:cNvPicPr>
          <p:nvPr/>
        </p:nvPicPr>
        <p:blipFill rotWithShape="1">
          <a:blip r:embed="rId10"/>
          <a:srcRect r="4128" b="13390"/>
          <a:stretch/>
        </p:blipFill>
        <p:spPr>
          <a:xfrm>
            <a:off x="1021679" y="1820383"/>
            <a:ext cx="1337571" cy="1303447"/>
          </a:xfrm>
          <a:prstGeom prst="rect">
            <a:avLst/>
          </a:prstGeom>
        </p:spPr>
      </p:pic>
      <p:pic>
        <p:nvPicPr>
          <p:cNvPr id="7" name="Picture 6">
            <a:extLst>
              <a:ext uri="{FF2B5EF4-FFF2-40B4-BE49-F238E27FC236}">
                <a16:creationId xmlns:a16="http://schemas.microsoft.com/office/drawing/2014/main" id="{70750EA6-91CF-4A0F-8FEB-E4CFDCE5CC94}"/>
              </a:ext>
            </a:extLst>
          </p:cNvPr>
          <p:cNvPicPr>
            <a:picLocks noChangeAspect="1"/>
          </p:cNvPicPr>
          <p:nvPr/>
        </p:nvPicPr>
        <p:blipFill>
          <a:blip r:embed="rId3"/>
          <a:stretch>
            <a:fillRect/>
          </a:stretch>
        </p:blipFill>
        <p:spPr>
          <a:xfrm>
            <a:off x="2119205" y="2090259"/>
            <a:ext cx="997027" cy="997027"/>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3CC206-9A5B-8EB3-0587-E7BCAE9882A4}"/>
                  </a:ext>
                </a:extLst>
              </p:cNvPr>
              <p:cNvSpPr txBox="1"/>
              <p:nvPr/>
            </p:nvSpPr>
            <p:spPr>
              <a:xfrm>
                <a:off x="6396877" y="3420155"/>
                <a:ext cx="36069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Received: </a:t>
                </a:r>
                <a14:m>
                  <m:oMath xmlns:m="http://schemas.openxmlformats.org/officeDocument/2006/math">
                    <m:r>
                      <a:rPr lang="en-US" sz="2400" b="1" i="1" dirty="0">
                        <a:solidFill>
                          <a:srgbClr val="FF0000"/>
                        </a:solidFill>
                        <a:latin typeface="Cambria Math" panose="02040503050406030204" pitchFamily="18" charset="0"/>
                      </a:rPr>
                      <m:t>𝑰</m:t>
                    </m:r>
                  </m:oMath>
                </a14:m>
                <a:r>
                  <a:rPr kumimoji="0" lang="en-US" sz="2400" b="1" i="0" u="none" strike="noStrike" kern="1200" cap="none" spc="0" normalizeH="0" baseline="0" noProof="0" dirty="0">
                    <a:ln>
                      <a:noFill/>
                    </a:ln>
                    <a:solidFill>
                      <a:prstClr val="black"/>
                    </a:solidFill>
                    <a:effectLst/>
                    <a:uLnTx/>
                    <a:uFillTx/>
                    <a:latin typeface="Calibri"/>
                    <a:ea typeface="+mn-ea"/>
                    <a:cs typeface="+mn-cs"/>
                  </a:rPr>
                  <a:t> </a:t>
                </a:r>
              </a:p>
            </p:txBody>
          </p:sp>
        </mc:Choice>
        <mc:Fallback xmlns="">
          <p:sp>
            <p:nvSpPr>
              <p:cNvPr id="22" name="TextBox 21">
                <a:extLst>
                  <a:ext uri="{FF2B5EF4-FFF2-40B4-BE49-F238E27FC236}">
                    <a16:creationId xmlns:a16="http://schemas.microsoft.com/office/drawing/2014/main" id="{053CC206-9A5B-8EB3-0587-E7BCAE9882A4}"/>
                  </a:ext>
                </a:extLst>
              </p:cNvPr>
              <p:cNvSpPr txBox="1">
                <a:spLocks noRot="1" noChangeAspect="1" noMove="1" noResize="1" noEditPoints="1" noAdjustHandles="1" noChangeArrowheads="1" noChangeShapeType="1" noTextEdit="1"/>
              </p:cNvSpPr>
              <p:nvPr/>
            </p:nvSpPr>
            <p:spPr>
              <a:xfrm>
                <a:off x="6396877" y="3420155"/>
                <a:ext cx="3606903" cy="461665"/>
              </a:xfrm>
              <a:prstGeom prst="rect">
                <a:avLst/>
              </a:prstGeom>
              <a:blipFill>
                <a:blip r:embed="rId11"/>
                <a:stretch>
                  <a:fillRect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63573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5" grpId="0" animBg="1"/>
      <p:bldP spid="6" grpId="0"/>
      <p:bldP spid="3" grpId="0" animBg="1"/>
      <p:bldP spid="9"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D0444340-E864-A9C2-484E-A51023835A0E}"/>
              </a:ext>
            </a:extLst>
          </p:cNvPr>
          <p:cNvSpPr/>
          <p:nvPr/>
        </p:nvSpPr>
        <p:spPr bwMode="auto">
          <a:xfrm>
            <a:off x="668076" y="3521543"/>
            <a:ext cx="363965" cy="268885"/>
          </a:xfrm>
          <a:prstGeom prst="ellipse">
            <a:avLst/>
          </a:prstGeom>
          <a:noFill/>
          <a:ln>
            <a:solidFill>
              <a:srgbClr val="4472C4"/>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a:p>
        </p:txBody>
      </p:sp>
      <p:sp>
        <p:nvSpPr>
          <p:cNvPr id="2" name="Title 1">
            <a:extLst>
              <a:ext uri="{FF2B5EF4-FFF2-40B4-BE49-F238E27FC236}">
                <a16:creationId xmlns:a16="http://schemas.microsoft.com/office/drawing/2014/main" id="{5A337738-BD9C-4D62-9818-D306CF50ABE4}"/>
              </a:ext>
            </a:extLst>
          </p:cNvPr>
          <p:cNvSpPr>
            <a:spLocks noGrp="1"/>
          </p:cNvSpPr>
          <p:nvPr>
            <p:ph type="title"/>
          </p:nvPr>
        </p:nvSpPr>
        <p:spPr/>
        <p:txBody>
          <a:bodyPr>
            <a:noAutofit/>
          </a:bodyPr>
          <a:lstStyle/>
          <a:p>
            <a:r>
              <a:rPr lang="en-US" altLang="zh-CN" sz="3400" dirty="0"/>
              <a:t>Our Key Insight</a:t>
            </a:r>
            <a:r>
              <a:rPr lang="en-US" sz="3400" dirty="0"/>
              <a:t>: </a:t>
            </a:r>
            <a:r>
              <a:rPr lang="en-US" sz="3400" dirty="0" err="1"/>
              <a:t>WiFi</a:t>
            </a:r>
            <a:r>
              <a:rPr lang="en-US" sz="3400" dirty="0"/>
              <a:t> Interference Cancellation with </a:t>
            </a:r>
            <a:br>
              <a:rPr lang="en-US" sz="3400" dirty="0"/>
            </a:br>
            <a:r>
              <a:rPr lang="en-US" sz="3400" dirty="0">
                <a:solidFill>
                  <a:srgbClr val="FFC000"/>
                </a:solidFill>
              </a:rPr>
              <a:t>Local PHY Information </a:t>
            </a:r>
            <a:r>
              <a:rPr lang="en-US" sz="3400" dirty="0"/>
              <a:t>instead of extra RF hardware</a:t>
            </a:r>
          </a:p>
        </p:txBody>
      </p:sp>
      <p:sp>
        <p:nvSpPr>
          <p:cNvPr id="4" name="Slide Number Placeholder 3">
            <a:extLst>
              <a:ext uri="{FF2B5EF4-FFF2-40B4-BE49-F238E27FC236}">
                <a16:creationId xmlns:a16="http://schemas.microsoft.com/office/drawing/2014/main" id="{A1952BE1-11C6-4BD1-8734-F1DBE5B9C6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046CCC36-B202-4289-8630-A4DFCB21FBEB}"/>
              </a:ext>
            </a:extLst>
          </p:cNvPr>
          <p:cNvSpPr/>
          <p:nvPr/>
        </p:nvSpPr>
        <p:spPr bwMode="auto">
          <a:xfrm>
            <a:off x="4626697" y="3489450"/>
            <a:ext cx="3069299" cy="389116"/>
          </a:xfrm>
          <a:prstGeom prst="rect">
            <a:avLst/>
          </a:prstGeom>
          <a:solidFill>
            <a:srgbClr val="70AD47"/>
          </a:solidFill>
          <a:ln w="12700" cap="flat" cmpd="sng" algn="ctr">
            <a:noFill/>
            <a:prstDash val="solid"/>
            <a:miter lim="800000"/>
          </a:ln>
          <a:effectLst/>
        </p:spPr>
        <p:txBody>
          <a:bodyPr vert="horz" wrap="square" lIns="0" tIns="0" rIns="0" bIns="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rPr>
              <a:t>     Preamble</a:t>
            </a:r>
          </a:p>
        </p:txBody>
      </p:sp>
      <p:sp>
        <p:nvSpPr>
          <p:cNvPr id="32" name="Right Brace 31">
            <a:extLst>
              <a:ext uri="{FF2B5EF4-FFF2-40B4-BE49-F238E27FC236}">
                <a16:creationId xmlns:a16="http://schemas.microsoft.com/office/drawing/2014/main" id="{43EB3316-24E2-4148-BD17-92018709A1CE}"/>
              </a:ext>
            </a:extLst>
          </p:cNvPr>
          <p:cNvSpPr/>
          <p:nvPr/>
        </p:nvSpPr>
        <p:spPr>
          <a:xfrm rot="10800000">
            <a:off x="4365789" y="3879036"/>
            <a:ext cx="244853" cy="1064251"/>
          </a:xfrm>
          <a:prstGeom prst="rightBrace">
            <a:avLst>
              <a:gd name="adj1" fmla="val 71042"/>
              <a:gd name="adj2" fmla="val 50000"/>
            </a:avLst>
          </a:prstGeom>
          <a:noFill/>
          <a:ln w="28575" cap="flat" cmpd="sng" algn="ctr">
            <a:solidFill>
              <a:srgbClr val="4472C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A426382A-8051-4844-AFDB-87F747C9E78C}"/>
              </a:ext>
            </a:extLst>
          </p:cNvPr>
          <p:cNvCxnSpPr>
            <a:cxnSpLocks/>
          </p:cNvCxnSpPr>
          <p:nvPr/>
        </p:nvCxnSpPr>
        <p:spPr>
          <a:xfrm>
            <a:off x="3665116" y="5016783"/>
            <a:ext cx="4316148" cy="0"/>
          </a:xfrm>
          <a:prstGeom prst="line">
            <a:avLst/>
          </a:prstGeom>
          <a:noFill/>
          <a:ln w="38100" cap="flat" cmpd="sng" algn="ctr">
            <a:solidFill>
              <a:sysClr val="windowText" lastClr="000000"/>
            </a:solidFill>
            <a:prstDash val="solid"/>
            <a:miter lim="800000"/>
            <a:headEnd type="none" w="med" len="med"/>
            <a:tailEnd type="triangle" w="med" len="med"/>
          </a:ln>
          <a:effectLst/>
        </p:spPr>
      </p:cxnSp>
      <p:sp>
        <p:nvSpPr>
          <p:cNvPr id="34" name="Freeform: Shape 33">
            <a:extLst>
              <a:ext uri="{FF2B5EF4-FFF2-40B4-BE49-F238E27FC236}">
                <a16:creationId xmlns:a16="http://schemas.microsoft.com/office/drawing/2014/main" id="{C2BBA139-2D97-4BC6-8AE0-35E4BF7CB13A}"/>
              </a:ext>
            </a:extLst>
          </p:cNvPr>
          <p:cNvSpPr/>
          <p:nvPr/>
        </p:nvSpPr>
        <p:spPr bwMode="auto">
          <a:xfrm flipV="1">
            <a:off x="3983557" y="2748755"/>
            <a:ext cx="3703681" cy="581615"/>
          </a:xfrm>
          <a:custGeom>
            <a:avLst/>
            <a:gdLst>
              <a:gd name="connsiteX0" fmla="*/ 0 w 2294021"/>
              <a:gd name="connsiteY0" fmla="*/ 409074 h 443338"/>
              <a:gd name="connsiteX1" fmla="*/ 232610 w 2294021"/>
              <a:gd name="connsiteY1" fmla="*/ 425116 h 443338"/>
              <a:gd name="connsiteX2" fmla="*/ 272716 w 2294021"/>
              <a:gd name="connsiteY2" fmla="*/ 417095 h 443338"/>
              <a:gd name="connsiteX3" fmla="*/ 385010 w 2294021"/>
              <a:gd name="connsiteY3" fmla="*/ 385010 h 443338"/>
              <a:gd name="connsiteX4" fmla="*/ 417095 w 2294021"/>
              <a:gd name="connsiteY4" fmla="*/ 368968 h 443338"/>
              <a:gd name="connsiteX5" fmla="*/ 441158 w 2294021"/>
              <a:gd name="connsiteY5" fmla="*/ 360947 h 443338"/>
              <a:gd name="connsiteX6" fmla="*/ 465221 w 2294021"/>
              <a:gd name="connsiteY6" fmla="*/ 344905 h 443338"/>
              <a:gd name="connsiteX7" fmla="*/ 529389 w 2294021"/>
              <a:gd name="connsiteY7" fmla="*/ 304800 h 443338"/>
              <a:gd name="connsiteX8" fmla="*/ 561474 w 2294021"/>
              <a:gd name="connsiteY8" fmla="*/ 264695 h 443338"/>
              <a:gd name="connsiteX9" fmla="*/ 617621 w 2294021"/>
              <a:gd name="connsiteY9" fmla="*/ 200526 h 443338"/>
              <a:gd name="connsiteX10" fmla="*/ 673768 w 2294021"/>
              <a:gd name="connsiteY10" fmla="*/ 128337 h 443338"/>
              <a:gd name="connsiteX11" fmla="*/ 705852 w 2294021"/>
              <a:gd name="connsiteY11" fmla="*/ 104274 h 443338"/>
              <a:gd name="connsiteX12" fmla="*/ 818147 w 2294021"/>
              <a:gd name="connsiteY12" fmla="*/ 40105 h 443338"/>
              <a:gd name="connsiteX13" fmla="*/ 906379 w 2294021"/>
              <a:gd name="connsiteY13" fmla="*/ 8021 h 443338"/>
              <a:gd name="connsiteX14" fmla="*/ 962526 w 2294021"/>
              <a:gd name="connsiteY14" fmla="*/ 0 h 443338"/>
              <a:gd name="connsiteX15" fmla="*/ 1050758 w 2294021"/>
              <a:gd name="connsiteY15" fmla="*/ 16042 h 443338"/>
              <a:gd name="connsiteX16" fmla="*/ 1082842 w 2294021"/>
              <a:gd name="connsiteY16" fmla="*/ 24063 h 443338"/>
              <a:gd name="connsiteX17" fmla="*/ 1138989 w 2294021"/>
              <a:gd name="connsiteY17" fmla="*/ 48126 h 443338"/>
              <a:gd name="connsiteX18" fmla="*/ 1235242 w 2294021"/>
              <a:gd name="connsiteY18" fmla="*/ 112295 h 443338"/>
              <a:gd name="connsiteX19" fmla="*/ 1259305 w 2294021"/>
              <a:gd name="connsiteY19" fmla="*/ 128337 h 443338"/>
              <a:gd name="connsiteX20" fmla="*/ 1307431 w 2294021"/>
              <a:gd name="connsiteY20" fmla="*/ 144379 h 443338"/>
              <a:gd name="connsiteX21" fmla="*/ 1323474 w 2294021"/>
              <a:gd name="connsiteY21" fmla="*/ 168442 h 443338"/>
              <a:gd name="connsiteX22" fmla="*/ 1403684 w 2294021"/>
              <a:gd name="connsiteY22" fmla="*/ 208547 h 443338"/>
              <a:gd name="connsiteX23" fmla="*/ 1459831 w 2294021"/>
              <a:gd name="connsiteY23" fmla="*/ 224589 h 443338"/>
              <a:gd name="connsiteX24" fmla="*/ 1475874 w 2294021"/>
              <a:gd name="connsiteY24" fmla="*/ 248653 h 443338"/>
              <a:gd name="connsiteX25" fmla="*/ 1515979 w 2294021"/>
              <a:gd name="connsiteY25" fmla="*/ 256674 h 443338"/>
              <a:gd name="connsiteX26" fmla="*/ 1548063 w 2294021"/>
              <a:gd name="connsiteY26" fmla="*/ 272716 h 443338"/>
              <a:gd name="connsiteX27" fmla="*/ 1668379 w 2294021"/>
              <a:gd name="connsiteY27" fmla="*/ 312821 h 443338"/>
              <a:gd name="connsiteX28" fmla="*/ 1716505 w 2294021"/>
              <a:gd name="connsiteY28" fmla="*/ 336884 h 443338"/>
              <a:gd name="connsiteX29" fmla="*/ 1876926 w 2294021"/>
              <a:gd name="connsiteY29" fmla="*/ 360947 h 443338"/>
              <a:gd name="connsiteX30" fmla="*/ 1997242 w 2294021"/>
              <a:gd name="connsiteY30" fmla="*/ 385010 h 443338"/>
              <a:gd name="connsiteX31" fmla="*/ 2037347 w 2294021"/>
              <a:gd name="connsiteY31" fmla="*/ 393032 h 443338"/>
              <a:gd name="connsiteX32" fmla="*/ 2165684 w 2294021"/>
              <a:gd name="connsiteY32" fmla="*/ 409074 h 443338"/>
              <a:gd name="connsiteX33" fmla="*/ 2294021 w 2294021"/>
              <a:gd name="connsiteY33" fmla="*/ 409074 h 44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94021" h="443338">
                <a:moveTo>
                  <a:pt x="0" y="409074"/>
                </a:moveTo>
                <a:cubicBezTo>
                  <a:pt x="93115" y="464943"/>
                  <a:pt x="33020" y="438881"/>
                  <a:pt x="232610" y="425116"/>
                </a:cubicBezTo>
                <a:cubicBezTo>
                  <a:pt x="246211" y="424178"/>
                  <a:pt x="259432" y="420161"/>
                  <a:pt x="272716" y="417095"/>
                </a:cubicBezTo>
                <a:cubicBezTo>
                  <a:pt x="291816" y="412687"/>
                  <a:pt x="363116" y="395957"/>
                  <a:pt x="385010" y="385010"/>
                </a:cubicBezTo>
                <a:cubicBezTo>
                  <a:pt x="395705" y="379663"/>
                  <a:pt x="406104" y="373678"/>
                  <a:pt x="417095" y="368968"/>
                </a:cubicBezTo>
                <a:cubicBezTo>
                  <a:pt x="424866" y="365638"/>
                  <a:pt x="433596" y="364728"/>
                  <a:pt x="441158" y="360947"/>
                </a:cubicBezTo>
                <a:cubicBezTo>
                  <a:pt x="449780" y="356636"/>
                  <a:pt x="456851" y="349688"/>
                  <a:pt x="465221" y="344905"/>
                </a:cubicBezTo>
                <a:cubicBezTo>
                  <a:pt x="494872" y="327961"/>
                  <a:pt x="503828" y="330361"/>
                  <a:pt x="529389" y="304800"/>
                </a:cubicBezTo>
                <a:cubicBezTo>
                  <a:pt x="541495" y="292694"/>
                  <a:pt x="550100" y="277491"/>
                  <a:pt x="561474" y="264695"/>
                </a:cubicBezTo>
                <a:cubicBezTo>
                  <a:pt x="600190" y="221140"/>
                  <a:pt x="586977" y="246493"/>
                  <a:pt x="617621" y="200526"/>
                </a:cubicBezTo>
                <a:cubicBezTo>
                  <a:pt x="649070" y="153352"/>
                  <a:pt x="631043" y="165721"/>
                  <a:pt x="673768" y="128337"/>
                </a:cubicBezTo>
                <a:cubicBezTo>
                  <a:pt x="683829" y="119534"/>
                  <a:pt x="694900" y="111940"/>
                  <a:pt x="705852" y="104274"/>
                </a:cubicBezTo>
                <a:cubicBezTo>
                  <a:pt x="744440" y="77262"/>
                  <a:pt x="773245" y="58066"/>
                  <a:pt x="818147" y="40105"/>
                </a:cubicBezTo>
                <a:cubicBezTo>
                  <a:pt x="842071" y="30535"/>
                  <a:pt x="882037" y="13638"/>
                  <a:pt x="906379" y="8021"/>
                </a:cubicBezTo>
                <a:cubicBezTo>
                  <a:pt x="924801" y="3770"/>
                  <a:pt x="943810" y="2674"/>
                  <a:pt x="962526" y="0"/>
                </a:cubicBezTo>
                <a:lnTo>
                  <a:pt x="1050758" y="16042"/>
                </a:lnTo>
                <a:cubicBezTo>
                  <a:pt x="1061568" y="18204"/>
                  <a:pt x="1072710" y="19721"/>
                  <a:pt x="1082842" y="24063"/>
                </a:cubicBezTo>
                <a:cubicBezTo>
                  <a:pt x="1160391" y="57298"/>
                  <a:pt x="1046878" y="25098"/>
                  <a:pt x="1138989" y="48126"/>
                </a:cubicBezTo>
                <a:cubicBezTo>
                  <a:pt x="1262810" y="140992"/>
                  <a:pt x="1156845" y="67497"/>
                  <a:pt x="1235242" y="112295"/>
                </a:cubicBezTo>
                <a:cubicBezTo>
                  <a:pt x="1243612" y="117078"/>
                  <a:pt x="1250496" y="124422"/>
                  <a:pt x="1259305" y="128337"/>
                </a:cubicBezTo>
                <a:cubicBezTo>
                  <a:pt x="1274757" y="135205"/>
                  <a:pt x="1291389" y="139032"/>
                  <a:pt x="1307431" y="144379"/>
                </a:cubicBezTo>
                <a:cubicBezTo>
                  <a:pt x="1312779" y="152400"/>
                  <a:pt x="1315453" y="163095"/>
                  <a:pt x="1323474" y="168442"/>
                </a:cubicBezTo>
                <a:cubicBezTo>
                  <a:pt x="1348346" y="185023"/>
                  <a:pt x="1374684" y="201297"/>
                  <a:pt x="1403684" y="208547"/>
                </a:cubicBezTo>
                <a:cubicBezTo>
                  <a:pt x="1443970" y="218619"/>
                  <a:pt x="1425310" y="213082"/>
                  <a:pt x="1459831" y="224589"/>
                </a:cubicBezTo>
                <a:cubicBezTo>
                  <a:pt x="1465179" y="232610"/>
                  <a:pt x="1467504" y="243870"/>
                  <a:pt x="1475874" y="248653"/>
                </a:cubicBezTo>
                <a:cubicBezTo>
                  <a:pt x="1487711" y="255417"/>
                  <a:pt x="1503046" y="252363"/>
                  <a:pt x="1515979" y="256674"/>
                </a:cubicBezTo>
                <a:cubicBezTo>
                  <a:pt x="1527322" y="260455"/>
                  <a:pt x="1536843" y="268582"/>
                  <a:pt x="1548063" y="272716"/>
                </a:cubicBezTo>
                <a:cubicBezTo>
                  <a:pt x="1587731" y="287331"/>
                  <a:pt x="1630567" y="293915"/>
                  <a:pt x="1668379" y="312821"/>
                </a:cubicBezTo>
                <a:cubicBezTo>
                  <a:pt x="1684421" y="320842"/>
                  <a:pt x="1699490" y="331212"/>
                  <a:pt x="1716505" y="336884"/>
                </a:cubicBezTo>
                <a:cubicBezTo>
                  <a:pt x="1771223" y="355123"/>
                  <a:pt x="1819615" y="355737"/>
                  <a:pt x="1876926" y="360947"/>
                </a:cubicBezTo>
                <a:cubicBezTo>
                  <a:pt x="1958384" y="388100"/>
                  <a:pt x="1893408" y="370176"/>
                  <a:pt x="1997242" y="385010"/>
                </a:cubicBezTo>
                <a:cubicBezTo>
                  <a:pt x="2010738" y="386938"/>
                  <a:pt x="2023899" y="390791"/>
                  <a:pt x="2037347" y="393032"/>
                </a:cubicBezTo>
                <a:cubicBezTo>
                  <a:pt x="2062516" y="397227"/>
                  <a:pt x="2145070" y="408249"/>
                  <a:pt x="2165684" y="409074"/>
                </a:cubicBezTo>
                <a:cubicBezTo>
                  <a:pt x="2208429" y="410784"/>
                  <a:pt x="2251242" y="409074"/>
                  <a:pt x="2294021" y="409074"/>
                </a:cubicBezTo>
              </a:path>
            </a:pathLst>
          </a:cu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1E2C0069-8BE1-4DD9-9E79-7B9F3CA8DE73}"/>
              </a:ext>
            </a:extLst>
          </p:cNvPr>
          <p:cNvSpPr txBox="1"/>
          <p:nvPr/>
        </p:nvSpPr>
        <p:spPr>
          <a:xfrm>
            <a:off x="3460948" y="2236458"/>
            <a:ext cx="6883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a:ea typeface="+mn-ea"/>
                <a:cs typeface="+mn-cs"/>
              </a:rPr>
              <a:t>t</a:t>
            </a:r>
          </a:p>
        </p:txBody>
      </p:sp>
      <p:sp>
        <p:nvSpPr>
          <p:cNvPr id="37" name="Arc 36">
            <a:extLst>
              <a:ext uri="{FF2B5EF4-FFF2-40B4-BE49-F238E27FC236}">
                <a16:creationId xmlns:a16="http://schemas.microsoft.com/office/drawing/2014/main" id="{F5847908-75EE-4338-A8AF-0CA22A1938EB}"/>
              </a:ext>
            </a:extLst>
          </p:cNvPr>
          <p:cNvSpPr/>
          <p:nvPr/>
        </p:nvSpPr>
        <p:spPr>
          <a:xfrm rot="1194313">
            <a:off x="5741094" y="3002173"/>
            <a:ext cx="2624386" cy="1680223"/>
          </a:xfrm>
          <a:prstGeom prst="arc">
            <a:avLst>
              <a:gd name="adj1" fmla="val 14459636"/>
              <a:gd name="adj2" fmla="val 18559471"/>
            </a:avLst>
          </a:prstGeom>
          <a:noFill/>
          <a:ln w="41275" cap="flat" cmpd="sng" algn="ctr">
            <a:solidFill>
              <a:srgbClr val="70AD47"/>
            </a:solidFill>
            <a:prstDash val="solid"/>
            <a:miter lim="800000"/>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Multiplication Sign 37">
            <a:extLst>
              <a:ext uri="{FF2B5EF4-FFF2-40B4-BE49-F238E27FC236}">
                <a16:creationId xmlns:a16="http://schemas.microsoft.com/office/drawing/2014/main" id="{BB133D70-0457-4974-B512-405F609C8823}"/>
              </a:ext>
            </a:extLst>
          </p:cNvPr>
          <p:cNvSpPr/>
          <p:nvPr/>
        </p:nvSpPr>
        <p:spPr bwMode="auto">
          <a:xfrm>
            <a:off x="6490223" y="2666799"/>
            <a:ext cx="370145" cy="460443"/>
          </a:xfrm>
          <a:prstGeom prst="mathMultiply">
            <a:avLst/>
          </a:prstGeom>
          <a:solidFill>
            <a:srgbClr val="70AD47"/>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a typeface="+mn-ea"/>
              <a:cs typeface="+mn-cs"/>
            </a:endParaRPr>
          </a:p>
        </p:txBody>
      </p:sp>
      <p:sp>
        <p:nvSpPr>
          <p:cNvPr id="39" name="Minus Sign 38">
            <a:extLst>
              <a:ext uri="{FF2B5EF4-FFF2-40B4-BE49-F238E27FC236}">
                <a16:creationId xmlns:a16="http://schemas.microsoft.com/office/drawing/2014/main" id="{8E688AB6-729B-45D0-BDC9-5A24CD7DE615}"/>
              </a:ext>
            </a:extLst>
          </p:cNvPr>
          <p:cNvSpPr/>
          <p:nvPr/>
        </p:nvSpPr>
        <p:spPr bwMode="auto">
          <a:xfrm>
            <a:off x="5354317" y="3857750"/>
            <a:ext cx="209358" cy="284973"/>
          </a:xfrm>
          <a:prstGeom prst="mathMinu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a typeface="+mn-ea"/>
              <a:cs typeface="+mn-cs"/>
            </a:endParaRPr>
          </a:p>
        </p:txBody>
      </p:sp>
      <p:sp>
        <p:nvSpPr>
          <p:cNvPr id="40" name="Multiplication Sign 39">
            <a:extLst>
              <a:ext uri="{FF2B5EF4-FFF2-40B4-BE49-F238E27FC236}">
                <a16:creationId xmlns:a16="http://schemas.microsoft.com/office/drawing/2014/main" id="{0850102D-6B4A-47E2-BE44-929BCBE55DF7}"/>
              </a:ext>
            </a:extLst>
          </p:cNvPr>
          <p:cNvSpPr/>
          <p:nvPr/>
        </p:nvSpPr>
        <p:spPr bwMode="auto">
          <a:xfrm>
            <a:off x="4657576" y="2689798"/>
            <a:ext cx="370145" cy="460443"/>
          </a:xfrm>
          <a:prstGeom prst="mathMultiply">
            <a:avLst/>
          </a:prstGeom>
          <a:solidFill>
            <a:srgbClr val="4472C4"/>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AEC6619C-75D3-4B5C-A677-05D8EF67E4C8}"/>
              </a:ext>
            </a:extLst>
          </p:cNvPr>
          <p:cNvSpPr txBox="1"/>
          <p:nvPr/>
        </p:nvSpPr>
        <p:spPr>
          <a:xfrm>
            <a:off x="7644924" y="3478146"/>
            <a:ext cx="12604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70AD47">
                    <a:lumMod val="75000"/>
                  </a:srgbClr>
                </a:solidFill>
                <a:effectLst/>
                <a:uLnTx/>
                <a:uFillTx/>
                <a:latin typeface="Calibri"/>
                <a:ea typeface="+mn-ea"/>
                <a:cs typeface="+mn-cs"/>
              </a:rPr>
              <a:t>CSI Info</a:t>
            </a:r>
          </a:p>
        </p:txBody>
      </p:sp>
      <p:sp>
        <p:nvSpPr>
          <p:cNvPr id="42" name="TextBox 41">
            <a:extLst>
              <a:ext uri="{FF2B5EF4-FFF2-40B4-BE49-F238E27FC236}">
                <a16:creationId xmlns:a16="http://schemas.microsoft.com/office/drawing/2014/main" id="{FE2BA637-70D0-4341-A9EB-112A066A2634}"/>
              </a:ext>
            </a:extLst>
          </p:cNvPr>
          <p:cNvSpPr txBox="1"/>
          <p:nvPr/>
        </p:nvSpPr>
        <p:spPr>
          <a:xfrm>
            <a:off x="7956241" y="4625171"/>
            <a:ext cx="6883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a:ea typeface="+mn-ea"/>
                <a:cs typeface="+mn-cs"/>
              </a:rPr>
              <a:t>f</a:t>
            </a:r>
          </a:p>
        </p:txBody>
      </p:sp>
      <p:sp>
        <p:nvSpPr>
          <p:cNvPr id="43" name="TextBox 42">
            <a:extLst>
              <a:ext uri="{FF2B5EF4-FFF2-40B4-BE49-F238E27FC236}">
                <a16:creationId xmlns:a16="http://schemas.microsoft.com/office/drawing/2014/main" id="{1923B8CE-0FB7-473B-9FD6-E354EA18EC51}"/>
              </a:ext>
            </a:extLst>
          </p:cNvPr>
          <p:cNvSpPr txBox="1"/>
          <p:nvPr/>
        </p:nvSpPr>
        <p:spPr>
          <a:xfrm>
            <a:off x="3688945" y="4018859"/>
            <a:ext cx="757762"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4472C4"/>
                </a:solidFill>
                <a:effectLst/>
                <a:uLnTx/>
                <a:uFillTx/>
                <a:latin typeface="Calibri"/>
                <a:ea typeface="+mn-ea"/>
                <a:cs typeface="+mn-cs"/>
              </a:rPr>
              <a:t>Pilot Info</a:t>
            </a:r>
          </a:p>
        </p:txBody>
      </p:sp>
      <p:grpSp>
        <p:nvGrpSpPr>
          <p:cNvPr id="44" name="Group 43">
            <a:extLst>
              <a:ext uri="{FF2B5EF4-FFF2-40B4-BE49-F238E27FC236}">
                <a16:creationId xmlns:a16="http://schemas.microsoft.com/office/drawing/2014/main" id="{626F9D1B-11BD-4510-9C14-70D3E279EEAB}"/>
              </a:ext>
            </a:extLst>
          </p:cNvPr>
          <p:cNvGrpSpPr/>
          <p:nvPr/>
        </p:nvGrpSpPr>
        <p:grpSpPr>
          <a:xfrm>
            <a:off x="4627712" y="3866379"/>
            <a:ext cx="3064987" cy="403856"/>
            <a:chOff x="4736084" y="2025044"/>
            <a:chExt cx="2321408" cy="307841"/>
          </a:xfrm>
        </p:grpSpPr>
        <p:sp>
          <p:nvSpPr>
            <p:cNvPr id="45" name="Rectangle 44">
              <a:extLst>
                <a:ext uri="{FF2B5EF4-FFF2-40B4-BE49-F238E27FC236}">
                  <a16:creationId xmlns:a16="http://schemas.microsoft.com/office/drawing/2014/main" id="{BB4B7E0D-B718-47A7-9AC2-5E89AF39CDE5}"/>
                </a:ext>
              </a:extLst>
            </p:cNvPr>
            <p:cNvSpPr/>
            <p:nvPr/>
          </p:nvSpPr>
          <p:spPr bwMode="auto">
            <a:xfrm>
              <a:off x="4736084" y="2025044"/>
              <a:ext cx="2321408" cy="307841"/>
            </a:xfrm>
            <a:prstGeom prst="rect">
              <a:avLst/>
            </a:prstGeom>
            <a:solidFill>
              <a:sysClr val="window" lastClr="FFFFFF">
                <a:lumMod val="50000"/>
              </a:sysClr>
            </a:solidFill>
            <a:ln w="6350" cap="flat" cmpd="sng" algn="ctr">
              <a:noFill/>
              <a:prstDash val="solid"/>
              <a:miter lim="800000"/>
            </a:ln>
            <a:effectLst/>
          </p:spPr>
          <p:txBody>
            <a:bodyPr vert="horz" wrap="square" lIns="91440" tIns="45720" rIns="91440" bIns="3657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Data</a:t>
              </a:r>
              <a:endPar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89D71B9-9D9A-4B93-AD1B-2E0163F9116A}"/>
                </a:ext>
              </a:extLst>
            </p:cNvPr>
            <p:cNvSpPr/>
            <p:nvPr/>
          </p:nvSpPr>
          <p:spPr bwMode="auto">
            <a:xfrm>
              <a:off x="4741802" y="2025044"/>
              <a:ext cx="642167" cy="307841"/>
            </a:xfrm>
            <a:prstGeom prst="rect">
              <a:avLst/>
            </a:prstGeom>
            <a:solidFill>
              <a:srgbClr val="4472C4"/>
            </a:solidFill>
            <a:ln>
              <a:noFill/>
            </a:ln>
          </p:spPr>
          <p:txBody>
            <a:bodyPr vert="horz" wrap="square" lIns="0" tIns="0" rIns="0" bIns="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Pilot</a:t>
              </a:r>
            </a:p>
          </p:txBody>
        </p:sp>
      </p:grpSp>
      <p:sp>
        <p:nvSpPr>
          <p:cNvPr id="47" name="Arc 46">
            <a:extLst>
              <a:ext uri="{FF2B5EF4-FFF2-40B4-BE49-F238E27FC236}">
                <a16:creationId xmlns:a16="http://schemas.microsoft.com/office/drawing/2014/main" id="{F626E83F-36E7-44FA-8B2D-D4AFB70F69E9}"/>
              </a:ext>
            </a:extLst>
          </p:cNvPr>
          <p:cNvSpPr/>
          <p:nvPr/>
        </p:nvSpPr>
        <p:spPr>
          <a:xfrm rot="17785797">
            <a:off x="3913366" y="3102969"/>
            <a:ext cx="1716151" cy="1191319"/>
          </a:xfrm>
          <a:prstGeom prst="arc">
            <a:avLst>
              <a:gd name="adj1" fmla="val 12999761"/>
              <a:gd name="adj2" fmla="val 19437800"/>
            </a:avLst>
          </a:prstGeom>
          <a:noFill/>
          <a:ln w="41275" cap="flat" cmpd="sng" algn="ctr">
            <a:solidFill>
              <a:schemeClr val="accent1"/>
            </a:solidFill>
            <a:prstDash val="solid"/>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5426F791-5A5B-4B5C-9955-1BD1F053D4B6}"/>
              </a:ext>
            </a:extLst>
          </p:cNvPr>
          <p:cNvGrpSpPr/>
          <p:nvPr/>
        </p:nvGrpSpPr>
        <p:grpSpPr>
          <a:xfrm>
            <a:off x="4635260" y="4576591"/>
            <a:ext cx="3064987" cy="404848"/>
            <a:chOff x="4733036" y="2211740"/>
            <a:chExt cx="2321408" cy="308597"/>
          </a:xfrm>
        </p:grpSpPr>
        <p:sp>
          <p:nvSpPr>
            <p:cNvPr id="49" name="Rectangle 48">
              <a:extLst>
                <a:ext uri="{FF2B5EF4-FFF2-40B4-BE49-F238E27FC236}">
                  <a16:creationId xmlns:a16="http://schemas.microsoft.com/office/drawing/2014/main" id="{28B42DEC-5D06-45D7-9668-EE31DBC90F62}"/>
                </a:ext>
              </a:extLst>
            </p:cNvPr>
            <p:cNvSpPr/>
            <p:nvPr/>
          </p:nvSpPr>
          <p:spPr bwMode="auto">
            <a:xfrm>
              <a:off x="4733036" y="2212496"/>
              <a:ext cx="2321408" cy="307841"/>
            </a:xfrm>
            <a:prstGeom prst="rect">
              <a:avLst/>
            </a:prstGeom>
            <a:solidFill>
              <a:sysClr val="window" lastClr="FFFFFF">
                <a:lumMod val="50000"/>
              </a:sysClr>
            </a:solidFill>
            <a:ln w="6350" cap="flat" cmpd="sng" algn="ctr">
              <a:noFill/>
              <a:prstDash val="solid"/>
              <a:miter lim="800000"/>
            </a:ln>
            <a:effectLst/>
          </p:spPr>
          <p:txBody>
            <a:bodyPr vert="horz" wrap="square" lIns="91440" tIns="45720" rIns="91440" bIns="3657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Data</a:t>
              </a:r>
              <a:endParaRPr kumimoji="0" lang="en-US" sz="24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E3A96B08-1738-4F88-85C0-4BB3D67C35B7}"/>
                </a:ext>
              </a:extLst>
            </p:cNvPr>
            <p:cNvSpPr/>
            <p:nvPr/>
          </p:nvSpPr>
          <p:spPr bwMode="auto">
            <a:xfrm>
              <a:off x="4736084" y="2211740"/>
              <a:ext cx="642167" cy="307841"/>
            </a:xfrm>
            <a:prstGeom prst="rect">
              <a:avLst/>
            </a:prstGeom>
            <a:solidFill>
              <a:srgbClr val="4472C4"/>
            </a:solidFill>
            <a:ln>
              <a:noFill/>
            </a:ln>
          </p:spPr>
          <p:txBody>
            <a:bodyPr vert="horz" wrap="square" lIns="0" tIns="0" rIns="0" bIns="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Calibri"/>
                  <a:ea typeface="+mn-ea"/>
                  <a:cs typeface="+mn-cs"/>
                </a:rPr>
                <a:t>Pilot</a:t>
              </a:r>
            </a:p>
          </p:txBody>
        </p:sp>
      </p:grpSp>
      <p:cxnSp>
        <p:nvCxnSpPr>
          <p:cNvPr id="51" name="Straight Connector 50">
            <a:extLst>
              <a:ext uri="{FF2B5EF4-FFF2-40B4-BE49-F238E27FC236}">
                <a16:creationId xmlns:a16="http://schemas.microsoft.com/office/drawing/2014/main" id="{895DDDE7-E5D9-4457-833A-0E128A9FBBB9}"/>
              </a:ext>
            </a:extLst>
          </p:cNvPr>
          <p:cNvCxnSpPr>
            <a:cxnSpLocks/>
          </p:cNvCxnSpPr>
          <p:nvPr/>
        </p:nvCxnSpPr>
        <p:spPr>
          <a:xfrm flipH="1" flipV="1">
            <a:off x="3671729" y="2772789"/>
            <a:ext cx="11246" cy="2243995"/>
          </a:xfrm>
          <a:prstGeom prst="line">
            <a:avLst/>
          </a:prstGeom>
          <a:noFill/>
          <a:ln w="38100" cap="flat" cmpd="sng" algn="ctr">
            <a:solidFill>
              <a:sysClr val="windowText" lastClr="000000"/>
            </a:solidFill>
            <a:prstDash val="solid"/>
            <a:miter lim="800000"/>
            <a:headEnd type="none" w="med" len="med"/>
            <a:tailEnd type="triangle" w="med" len="med"/>
          </a:ln>
          <a:effectLst/>
        </p:spPr>
      </p:cxnSp>
      <p:sp>
        <p:nvSpPr>
          <p:cNvPr id="52" name="TextBox 51">
            <a:extLst>
              <a:ext uri="{FF2B5EF4-FFF2-40B4-BE49-F238E27FC236}">
                <a16:creationId xmlns:a16="http://schemas.microsoft.com/office/drawing/2014/main" id="{0F37BF4E-6EF3-4E96-B550-37A85704E23E}"/>
              </a:ext>
            </a:extLst>
          </p:cNvPr>
          <p:cNvSpPr txBox="1"/>
          <p:nvPr/>
        </p:nvSpPr>
        <p:spPr>
          <a:xfrm rot="5400000">
            <a:off x="4817655" y="4227670"/>
            <a:ext cx="752934" cy="369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mn-ea"/>
                <a:cs typeface="+mn-cs"/>
              </a:rPr>
              <a:t>…</a:t>
            </a:r>
          </a:p>
        </p:txBody>
      </p:sp>
      <p:sp>
        <p:nvSpPr>
          <p:cNvPr id="53" name="TextBox 52">
            <a:extLst>
              <a:ext uri="{FF2B5EF4-FFF2-40B4-BE49-F238E27FC236}">
                <a16:creationId xmlns:a16="http://schemas.microsoft.com/office/drawing/2014/main" id="{7EFBC1C3-A19E-4665-90E0-D7D7221BC5F5}"/>
              </a:ext>
            </a:extLst>
          </p:cNvPr>
          <p:cNvSpPr txBox="1"/>
          <p:nvPr/>
        </p:nvSpPr>
        <p:spPr>
          <a:xfrm rot="5400000">
            <a:off x="6141765" y="4244619"/>
            <a:ext cx="752934" cy="369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mn-ea"/>
                <a:cs typeface="+mn-cs"/>
              </a:rPr>
              <a:t>…</a:t>
            </a:r>
          </a:p>
        </p:txBody>
      </p:sp>
      <p:sp>
        <p:nvSpPr>
          <p:cNvPr id="54" name="Arc 53">
            <a:extLst>
              <a:ext uri="{FF2B5EF4-FFF2-40B4-BE49-F238E27FC236}">
                <a16:creationId xmlns:a16="http://schemas.microsoft.com/office/drawing/2014/main" id="{07D9CFB4-D177-4388-8EB1-8A04FC4D509F}"/>
              </a:ext>
            </a:extLst>
          </p:cNvPr>
          <p:cNvSpPr/>
          <p:nvPr/>
        </p:nvSpPr>
        <p:spPr>
          <a:xfrm rot="222340">
            <a:off x="4575916" y="2685092"/>
            <a:ext cx="2425357" cy="1183727"/>
          </a:xfrm>
          <a:prstGeom prst="arc">
            <a:avLst>
              <a:gd name="adj1" fmla="val 12500991"/>
              <a:gd name="adj2" fmla="val 19437800"/>
            </a:avLst>
          </a:prstGeom>
          <a:noFill/>
          <a:ln w="41275" cap="flat" cmpd="sng" algn="ctr">
            <a:solidFill>
              <a:srgbClr val="4472C4"/>
            </a:solidFill>
            <a:prstDash val="solid"/>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08F92C0-A5BB-4AAC-9963-AE427BC43579}"/>
              </a:ext>
            </a:extLst>
          </p:cNvPr>
          <p:cNvSpPr txBox="1"/>
          <p:nvPr/>
        </p:nvSpPr>
        <p:spPr>
          <a:xfrm>
            <a:off x="5009456" y="2158489"/>
            <a:ext cx="1832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Regression</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60" name="Arrow: Left 59">
            <a:extLst>
              <a:ext uri="{FF2B5EF4-FFF2-40B4-BE49-F238E27FC236}">
                <a16:creationId xmlns:a16="http://schemas.microsoft.com/office/drawing/2014/main" id="{CAFBFE77-6288-4A89-B4AF-1865D025296A}"/>
              </a:ext>
            </a:extLst>
          </p:cNvPr>
          <p:cNvSpPr/>
          <p:nvPr/>
        </p:nvSpPr>
        <p:spPr bwMode="auto">
          <a:xfrm rot="10800000">
            <a:off x="8838185" y="3570479"/>
            <a:ext cx="371270" cy="369332"/>
          </a:xfrm>
          <a:prstGeom prst="leftArrow">
            <a:avLst/>
          </a:prstGeom>
          <a:solidFill>
            <a:srgbClr val="548235"/>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40D404A8-21F7-6000-A50A-D38D475236A8}"/>
              </a:ext>
            </a:extLst>
          </p:cNvPr>
          <p:cNvSpPr txBox="1"/>
          <p:nvPr/>
        </p:nvSpPr>
        <p:spPr>
          <a:xfrm>
            <a:off x="-998192" y="1470049"/>
            <a:ext cx="689650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4472C4"/>
                </a:solidFill>
                <a:effectLst/>
                <a:uLnTx/>
                <a:uFillTx/>
                <a:latin typeface="Calibri"/>
                <a:ea typeface="+mn-ea"/>
                <a:cs typeface="+mn-cs"/>
              </a:rPr>
              <a:t>Pilot/CSI Info =</a:t>
            </a:r>
          </a:p>
        </p:txBody>
      </p:sp>
      <p:sp>
        <p:nvSpPr>
          <p:cNvPr id="16" name="Arrow: Right 15">
            <a:extLst>
              <a:ext uri="{FF2B5EF4-FFF2-40B4-BE49-F238E27FC236}">
                <a16:creationId xmlns:a16="http://schemas.microsoft.com/office/drawing/2014/main" id="{34C6CC0C-9B70-65A5-18BD-3BBACE97369C}"/>
              </a:ext>
            </a:extLst>
          </p:cNvPr>
          <p:cNvSpPr/>
          <p:nvPr/>
        </p:nvSpPr>
        <p:spPr bwMode="auto">
          <a:xfrm flipH="1">
            <a:off x="7442200" y="1563232"/>
            <a:ext cx="621614" cy="256537"/>
          </a:xfrm>
          <a:prstGeom prst="rightArrow">
            <a:avLst/>
          </a:prstGeom>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a:p>
        </p:txBody>
      </p:sp>
      <p:sp>
        <p:nvSpPr>
          <p:cNvPr id="17" name="Freeform: Shape 16">
            <a:extLst>
              <a:ext uri="{FF2B5EF4-FFF2-40B4-BE49-F238E27FC236}">
                <a16:creationId xmlns:a16="http://schemas.microsoft.com/office/drawing/2014/main" id="{B27DA225-3C42-9BDA-B5F9-95528C3F94B4}"/>
              </a:ext>
            </a:extLst>
          </p:cNvPr>
          <p:cNvSpPr/>
          <p:nvPr/>
        </p:nvSpPr>
        <p:spPr bwMode="auto">
          <a:xfrm flipV="1">
            <a:off x="8350662" y="1607624"/>
            <a:ext cx="3052586" cy="581615"/>
          </a:xfrm>
          <a:custGeom>
            <a:avLst/>
            <a:gdLst>
              <a:gd name="connsiteX0" fmla="*/ 0 w 2294021"/>
              <a:gd name="connsiteY0" fmla="*/ 409074 h 443338"/>
              <a:gd name="connsiteX1" fmla="*/ 232610 w 2294021"/>
              <a:gd name="connsiteY1" fmla="*/ 425116 h 443338"/>
              <a:gd name="connsiteX2" fmla="*/ 272716 w 2294021"/>
              <a:gd name="connsiteY2" fmla="*/ 417095 h 443338"/>
              <a:gd name="connsiteX3" fmla="*/ 385010 w 2294021"/>
              <a:gd name="connsiteY3" fmla="*/ 385010 h 443338"/>
              <a:gd name="connsiteX4" fmla="*/ 417095 w 2294021"/>
              <a:gd name="connsiteY4" fmla="*/ 368968 h 443338"/>
              <a:gd name="connsiteX5" fmla="*/ 441158 w 2294021"/>
              <a:gd name="connsiteY5" fmla="*/ 360947 h 443338"/>
              <a:gd name="connsiteX6" fmla="*/ 465221 w 2294021"/>
              <a:gd name="connsiteY6" fmla="*/ 344905 h 443338"/>
              <a:gd name="connsiteX7" fmla="*/ 529389 w 2294021"/>
              <a:gd name="connsiteY7" fmla="*/ 304800 h 443338"/>
              <a:gd name="connsiteX8" fmla="*/ 561474 w 2294021"/>
              <a:gd name="connsiteY8" fmla="*/ 264695 h 443338"/>
              <a:gd name="connsiteX9" fmla="*/ 617621 w 2294021"/>
              <a:gd name="connsiteY9" fmla="*/ 200526 h 443338"/>
              <a:gd name="connsiteX10" fmla="*/ 673768 w 2294021"/>
              <a:gd name="connsiteY10" fmla="*/ 128337 h 443338"/>
              <a:gd name="connsiteX11" fmla="*/ 705852 w 2294021"/>
              <a:gd name="connsiteY11" fmla="*/ 104274 h 443338"/>
              <a:gd name="connsiteX12" fmla="*/ 818147 w 2294021"/>
              <a:gd name="connsiteY12" fmla="*/ 40105 h 443338"/>
              <a:gd name="connsiteX13" fmla="*/ 906379 w 2294021"/>
              <a:gd name="connsiteY13" fmla="*/ 8021 h 443338"/>
              <a:gd name="connsiteX14" fmla="*/ 962526 w 2294021"/>
              <a:gd name="connsiteY14" fmla="*/ 0 h 443338"/>
              <a:gd name="connsiteX15" fmla="*/ 1050758 w 2294021"/>
              <a:gd name="connsiteY15" fmla="*/ 16042 h 443338"/>
              <a:gd name="connsiteX16" fmla="*/ 1082842 w 2294021"/>
              <a:gd name="connsiteY16" fmla="*/ 24063 h 443338"/>
              <a:gd name="connsiteX17" fmla="*/ 1138989 w 2294021"/>
              <a:gd name="connsiteY17" fmla="*/ 48126 h 443338"/>
              <a:gd name="connsiteX18" fmla="*/ 1235242 w 2294021"/>
              <a:gd name="connsiteY18" fmla="*/ 112295 h 443338"/>
              <a:gd name="connsiteX19" fmla="*/ 1259305 w 2294021"/>
              <a:gd name="connsiteY19" fmla="*/ 128337 h 443338"/>
              <a:gd name="connsiteX20" fmla="*/ 1307431 w 2294021"/>
              <a:gd name="connsiteY20" fmla="*/ 144379 h 443338"/>
              <a:gd name="connsiteX21" fmla="*/ 1323474 w 2294021"/>
              <a:gd name="connsiteY21" fmla="*/ 168442 h 443338"/>
              <a:gd name="connsiteX22" fmla="*/ 1403684 w 2294021"/>
              <a:gd name="connsiteY22" fmla="*/ 208547 h 443338"/>
              <a:gd name="connsiteX23" fmla="*/ 1459831 w 2294021"/>
              <a:gd name="connsiteY23" fmla="*/ 224589 h 443338"/>
              <a:gd name="connsiteX24" fmla="*/ 1475874 w 2294021"/>
              <a:gd name="connsiteY24" fmla="*/ 248653 h 443338"/>
              <a:gd name="connsiteX25" fmla="*/ 1515979 w 2294021"/>
              <a:gd name="connsiteY25" fmla="*/ 256674 h 443338"/>
              <a:gd name="connsiteX26" fmla="*/ 1548063 w 2294021"/>
              <a:gd name="connsiteY26" fmla="*/ 272716 h 443338"/>
              <a:gd name="connsiteX27" fmla="*/ 1668379 w 2294021"/>
              <a:gd name="connsiteY27" fmla="*/ 312821 h 443338"/>
              <a:gd name="connsiteX28" fmla="*/ 1716505 w 2294021"/>
              <a:gd name="connsiteY28" fmla="*/ 336884 h 443338"/>
              <a:gd name="connsiteX29" fmla="*/ 1876926 w 2294021"/>
              <a:gd name="connsiteY29" fmla="*/ 360947 h 443338"/>
              <a:gd name="connsiteX30" fmla="*/ 1997242 w 2294021"/>
              <a:gd name="connsiteY30" fmla="*/ 385010 h 443338"/>
              <a:gd name="connsiteX31" fmla="*/ 2037347 w 2294021"/>
              <a:gd name="connsiteY31" fmla="*/ 393032 h 443338"/>
              <a:gd name="connsiteX32" fmla="*/ 2165684 w 2294021"/>
              <a:gd name="connsiteY32" fmla="*/ 409074 h 443338"/>
              <a:gd name="connsiteX33" fmla="*/ 2294021 w 2294021"/>
              <a:gd name="connsiteY33" fmla="*/ 409074 h 44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94021" h="443338">
                <a:moveTo>
                  <a:pt x="0" y="409074"/>
                </a:moveTo>
                <a:cubicBezTo>
                  <a:pt x="93115" y="464943"/>
                  <a:pt x="33020" y="438881"/>
                  <a:pt x="232610" y="425116"/>
                </a:cubicBezTo>
                <a:cubicBezTo>
                  <a:pt x="246211" y="424178"/>
                  <a:pt x="259432" y="420161"/>
                  <a:pt x="272716" y="417095"/>
                </a:cubicBezTo>
                <a:cubicBezTo>
                  <a:pt x="291816" y="412687"/>
                  <a:pt x="363116" y="395957"/>
                  <a:pt x="385010" y="385010"/>
                </a:cubicBezTo>
                <a:cubicBezTo>
                  <a:pt x="395705" y="379663"/>
                  <a:pt x="406104" y="373678"/>
                  <a:pt x="417095" y="368968"/>
                </a:cubicBezTo>
                <a:cubicBezTo>
                  <a:pt x="424866" y="365638"/>
                  <a:pt x="433596" y="364728"/>
                  <a:pt x="441158" y="360947"/>
                </a:cubicBezTo>
                <a:cubicBezTo>
                  <a:pt x="449780" y="356636"/>
                  <a:pt x="456851" y="349688"/>
                  <a:pt x="465221" y="344905"/>
                </a:cubicBezTo>
                <a:cubicBezTo>
                  <a:pt x="494872" y="327961"/>
                  <a:pt x="503828" y="330361"/>
                  <a:pt x="529389" y="304800"/>
                </a:cubicBezTo>
                <a:cubicBezTo>
                  <a:pt x="541495" y="292694"/>
                  <a:pt x="550100" y="277491"/>
                  <a:pt x="561474" y="264695"/>
                </a:cubicBezTo>
                <a:cubicBezTo>
                  <a:pt x="600190" y="221140"/>
                  <a:pt x="586977" y="246493"/>
                  <a:pt x="617621" y="200526"/>
                </a:cubicBezTo>
                <a:cubicBezTo>
                  <a:pt x="649070" y="153352"/>
                  <a:pt x="631043" y="165721"/>
                  <a:pt x="673768" y="128337"/>
                </a:cubicBezTo>
                <a:cubicBezTo>
                  <a:pt x="683829" y="119534"/>
                  <a:pt x="694900" y="111940"/>
                  <a:pt x="705852" y="104274"/>
                </a:cubicBezTo>
                <a:cubicBezTo>
                  <a:pt x="744440" y="77262"/>
                  <a:pt x="773245" y="58066"/>
                  <a:pt x="818147" y="40105"/>
                </a:cubicBezTo>
                <a:cubicBezTo>
                  <a:pt x="842071" y="30535"/>
                  <a:pt x="882037" y="13638"/>
                  <a:pt x="906379" y="8021"/>
                </a:cubicBezTo>
                <a:cubicBezTo>
                  <a:pt x="924801" y="3770"/>
                  <a:pt x="943810" y="2674"/>
                  <a:pt x="962526" y="0"/>
                </a:cubicBezTo>
                <a:lnTo>
                  <a:pt x="1050758" y="16042"/>
                </a:lnTo>
                <a:cubicBezTo>
                  <a:pt x="1061568" y="18204"/>
                  <a:pt x="1072710" y="19721"/>
                  <a:pt x="1082842" y="24063"/>
                </a:cubicBezTo>
                <a:cubicBezTo>
                  <a:pt x="1160391" y="57298"/>
                  <a:pt x="1046878" y="25098"/>
                  <a:pt x="1138989" y="48126"/>
                </a:cubicBezTo>
                <a:cubicBezTo>
                  <a:pt x="1262810" y="140992"/>
                  <a:pt x="1156845" y="67497"/>
                  <a:pt x="1235242" y="112295"/>
                </a:cubicBezTo>
                <a:cubicBezTo>
                  <a:pt x="1243612" y="117078"/>
                  <a:pt x="1250496" y="124422"/>
                  <a:pt x="1259305" y="128337"/>
                </a:cubicBezTo>
                <a:cubicBezTo>
                  <a:pt x="1274757" y="135205"/>
                  <a:pt x="1291389" y="139032"/>
                  <a:pt x="1307431" y="144379"/>
                </a:cubicBezTo>
                <a:cubicBezTo>
                  <a:pt x="1312779" y="152400"/>
                  <a:pt x="1315453" y="163095"/>
                  <a:pt x="1323474" y="168442"/>
                </a:cubicBezTo>
                <a:cubicBezTo>
                  <a:pt x="1348346" y="185023"/>
                  <a:pt x="1374684" y="201297"/>
                  <a:pt x="1403684" y="208547"/>
                </a:cubicBezTo>
                <a:cubicBezTo>
                  <a:pt x="1443970" y="218619"/>
                  <a:pt x="1425310" y="213082"/>
                  <a:pt x="1459831" y="224589"/>
                </a:cubicBezTo>
                <a:cubicBezTo>
                  <a:pt x="1465179" y="232610"/>
                  <a:pt x="1467504" y="243870"/>
                  <a:pt x="1475874" y="248653"/>
                </a:cubicBezTo>
                <a:cubicBezTo>
                  <a:pt x="1487711" y="255417"/>
                  <a:pt x="1503046" y="252363"/>
                  <a:pt x="1515979" y="256674"/>
                </a:cubicBezTo>
                <a:cubicBezTo>
                  <a:pt x="1527322" y="260455"/>
                  <a:pt x="1536843" y="268582"/>
                  <a:pt x="1548063" y="272716"/>
                </a:cubicBezTo>
                <a:cubicBezTo>
                  <a:pt x="1587731" y="287331"/>
                  <a:pt x="1630567" y="293915"/>
                  <a:pt x="1668379" y="312821"/>
                </a:cubicBezTo>
                <a:cubicBezTo>
                  <a:pt x="1684421" y="320842"/>
                  <a:pt x="1699490" y="331212"/>
                  <a:pt x="1716505" y="336884"/>
                </a:cubicBezTo>
                <a:cubicBezTo>
                  <a:pt x="1771223" y="355123"/>
                  <a:pt x="1819615" y="355737"/>
                  <a:pt x="1876926" y="360947"/>
                </a:cubicBezTo>
                <a:cubicBezTo>
                  <a:pt x="1958384" y="388100"/>
                  <a:pt x="1893408" y="370176"/>
                  <a:pt x="1997242" y="385010"/>
                </a:cubicBezTo>
                <a:cubicBezTo>
                  <a:pt x="2010738" y="386938"/>
                  <a:pt x="2023899" y="390791"/>
                  <a:pt x="2037347" y="393032"/>
                </a:cubicBezTo>
                <a:cubicBezTo>
                  <a:pt x="2062516" y="397227"/>
                  <a:pt x="2145070" y="408249"/>
                  <a:pt x="2165684" y="409074"/>
                </a:cubicBezTo>
                <a:cubicBezTo>
                  <a:pt x="2208429" y="410784"/>
                  <a:pt x="2251242" y="409074"/>
                  <a:pt x="2294021" y="409074"/>
                </a:cubicBezTo>
              </a:path>
            </a:pathLst>
          </a:custGeom>
          <a:noFill/>
          <a:ln w="28575">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70902C6-8F35-D985-8831-F02442533487}"/>
                  </a:ext>
                </a:extLst>
              </p:cNvPr>
              <p:cNvSpPr txBox="1"/>
              <p:nvPr/>
            </p:nvSpPr>
            <p:spPr>
              <a:xfrm>
                <a:off x="9518650" y="1192125"/>
                <a:ext cx="22669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libri"/>
                    <a:ea typeface="+mn-ea"/>
                    <a:cs typeface="+mn-cs"/>
                  </a:rPr>
                  <a:t>Interference </a:t>
                </a:r>
                <a14:m>
                  <m:oMath xmlns:m="http://schemas.openxmlformats.org/officeDocument/2006/math">
                    <m:r>
                      <a:rPr kumimoji="0" lang="en-US" sz="2400" b="1" i="1" u="none" strike="noStrike" kern="0" cap="none" spc="0" normalizeH="0" baseline="0" noProof="0" dirty="0" smtClean="0">
                        <a:ln>
                          <a:noFill/>
                        </a:ln>
                        <a:solidFill>
                          <a:srgbClr val="FF0000"/>
                        </a:solidFill>
                        <a:effectLst/>
                        <a:uLnTx/>
                        <a:uFillTx/>
                        <a:latin typeface="Cambria Math" panose="02040503050406030204" pitchFamily="18" charset="0"/>
                        <a:ea typeface="+mn-ea"/>
                        <a:cs typeface="+mn-cs"/>
                      </a:rPr>
                      <m:t>𝑰</m:t>
                    </m:r>
                  </m:oMath>
                </a14:m>
                <a:endParaRPr kumimoji="0" lang="en-US" sz="2400" b="1" i="1" u="none" strike="noStrike" kern="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a:ea typeface="+mn-ea"/>
                    <a:cs typeface="+mn-cs"/>
                  </a:rPr>
                  <a:t> </a:t>
                </a:r>
              </a:p>
            </p:txBody>
          </p:sp>
        </mc:Choice>
        <mc:Fallback xmlns="">
          <p:sp>
            <p:nvSpPr>
              <p:cNvPr id="18" name="TextBox 17">
                <a:extLst>
                  <a:ext uri="{FF2B5EF4-FFF2-40B4-BE49-F238E27FC236}">
                    <a16:creationId xmlns:a16="http://schemas.microsoft.com/office/drawing/2014/main" id="{070902C6-8F35-D985-8831-F02442533487}"/>
                  </a:ext>
                </a:extLst>
              </p:cNvPr>
              <p:cNvSpPr txBox="1">
                <a:spLocks noRot="1" noChangeAspect="1" noMove="1" noResize="1" noEditPoints="1" noAdjustHandles="1" noChangeArrowheads="1" noChangeShapeType="1" noTextEdit="1"/>
              </p:cNvSpPr>
              <p:nvPr/>
            </p:nvSpPr>
            <p:spPr>
              <a:xfrm>
                <a:off x="9518650" y="1192125"/>
                <a:ext cx="2266999" cy="830997"/>
              </a:xfrm>
              <a:prstGeom prst="rect">
                <a:avLst/>
              </a:prstGeom>
              <a:blipFill>
                <a:blip r:embed="rId5"/>
                <a:stretch>
                  <a:fillRect l="-4032" t="-5882"/>
                </a:stretch>
              </a:blipFill>
            </p:spPr>
            <p:txBody>
              <a:bodyPr/>
              <a:lstStyle/>
              <a:p>
                <a:r>
                  <a:rPr lang="en-US">
                    <a:noFill/>
                  </a:rPr>
                  <a:t> </a:t>
                </a:r>
              </a:p>
            </p:txBody>
          </p:sp>
        </mc:Fallback>
      </mc:AlternateContent>
      <p:sp>
        <p:nvSpPr>
          <p:cNvPr id="19" name="Plus Sign 18">
            <a:extLst>
              <a:ext uri="{FF2B5EF4-FFF2-40B4-BE49-F238E27FC236}">
                <a16:creationId xmlns:a16="http://schemas.microsoft.com/office/drawing/2014/main" id="{FEBBA2D6-A3C7-8EF8-D7BE-DB47E087B96D}"/>
              </a:ext>
            </a:extLst>
          </p:cNvPr>
          <p:cNvSpPr/>
          <p:nvPr/>
        </p:nvSpPr>
        <p:spPr bwMode="auto">
          <a:xfrm>
            <a:off x="6448243" y="1320424"/>
            <a:ext cx="271605" cy="230621"/>
          </a:xfrm>
          <a:prstGeom prst="mathPlus">
            <a:avLst/>
          </a:prstGeom>
          <a:solidFill>
            <a:srgbClr val="FF0000"/>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0" name="Arc 19">
            <a:extLst>
              <a:ext uri="{FF2B5EF4-FFF2-40B4-BE49-F238E27FC236}">
                <a16:creationId xmlns:a16="http://schemas.microsoft.com/office/drawing/2014/main" id="{7FB00EC4-7CB0-B567-2274-846F5D82EF42}"/>
              </a:ext>
            </a:extLst>
          </p:cNvPr>
          <p:cNvSpPr/>
          <p:nvPr/>
        </p:nvSpPr>
        <p:spPr>
          <a:xfrm>
            <a:off x="6702897" y="1332007"/>
            <a:ext cx="2839125" cy="281344"/>
          </a:xfrm>
          <a:prstGeom prst="arc">
            <a:avLst>
              <a:gd name="adj1" fmla="val 11162319"/>
              <a:gd name="adj2" fmla="val 21462150"/>
            </a:avLst>
          </a:prstGeom>
          <a:noFill/>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89E3267-CB68-4CC3-6234-68AD7E3EA7D7}"/>
                  </a:ext>
                </a:extLst>
              </p:cNvPr>
              <p:cNvSpPr txBox="1"/>
              <p:nvPr/>
            </p:nvSpPr>
            <p:spPr>
              <a:xfrm>
                <a:off x="6712340" y="1096405"/>
                <a:ext cx="27081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1" i="1" dirty="0" smtClean="0">
                          <a:solidFill>
                            <a:srgbClr val="FF0000"/>
                          </a:solidFill>
                          <a:latin typeface="Cambria Math" panose="02040503050406030204" pitchFamily="18" charset="0"/>
                        </a:rPr>
                        <m:t>𝑰</m:t>
                      </m:r>
                    </m:oMath>
                  </m:oMathPara>
                </a14:m>
                <a:endParaRPr lang="en-US" sz="2800" b="1" dirty="0">
                  <a:solidFill>
                    <a:srgbClr val="FF0000"/>
                  </a:solidFill>
                </a:endParaRPr>
              </a:p>
            </p:txBody>
          </p:sp>
        </mc:Choice>
        <mc:Fallback xmlns="">
          <p:sp>
            <p:nvSpPr>
              <p:cNvPr id="22" name="TextBox 21">
                <a:extLst>
                  <a:ext uri="{FF2B5EF4-FFF2-40B4-BE49-F238E27FC236}">
                    <a16:creationId xmlns:a16="http://schemas.microsoft.com/office/drawing/2014/main" id="{F89E3267-CB68-4CC3-6234-68AD7E3EA7D7}"/>
                  </a:ext>
                </a:extLst>
              </p:cNvPr>
              <p:cNvSpPr txBox="1">
                <a:spLocks noRot="1" noChangeAspect="1" noMove="1" noResize="1" noEditPoints="1" noAdjustHandles="1" noChangeArrowheads="1" noChangeShapeType="1" noTextEdit="1"/>
              </p:cNvSpPr>
              <p:nvPr/>
            </p:nvSpPr>
            <p:spPr>
              <a:xfrm>
                <a:off x="6712340" y="1096405"/>
                <a:ext cx="270812" cy="707886"/>
              </a:xfrm>
              <a:prstGeom prst="rect">
                <a:avLst/>
              </a:prstGeom>
              <a:blipFill>
                <a:blip r:embed="rId6"/>
                <a:stretch>
                  <a:fillRect r="-8889"/>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21DE690F-95FA-0519-1910-2437A9563C96}"/>
              </a:ext>
            </a:extLst>
          </p:cNvPr>
          <p:cNvPicPr>
            <a:picLocks noChangeAspect="1"/>
          </p:cNvPicPr>
          <p:nvPr/>
        </p:nvPicPr>
        <p:blipFill rotWithShape="1">
          <a:blip r:embed="rId7"/>
          <a:srcRect l="25603" t="60691" r="60225" b="19663"/>
          <a:stretch/>
        </p:blipFill>
        <p:spPr>
          <a:xfrm>
            <a:off x="1468861" y="3878566"/>
            <a:ext cx="1727890" cy="1347303"/>
          </a:xfrm>
          <a:prstGeom prst="rect">
            <a:avLst/>
          </a:prstGeom>
        </p:spPr>
      </p:pic>
      <p:pic>
        <p:nvPicPr>
          <p:cNvPr id="24" name="Picture 23">
            <a:extLst>
              <a:ext uri="{FF2B5EF4-FFF2-40B4-BE49-F238E27FC236}">
                <a16:creationId xmlns:a16="http://schemas.microsoft.com/office/drawing/2014/main" id="{A7B02AE4-3535-2446-9737-0C06A0722479}"/>
              </a:ext>
            </a:extLst>
          </p:cNvPr>
          <p:cNvPicPr>
            <a:picLocks noChangeAspect="1"/>
          </p:cNvPicPr>
          <p:nvPr/>
        </p:nvPicPr>
        <p:blipFill rotWithShape="1">
          <a:blip r:embed="rId8"/>
          <a:srcRect l="26541" t="33348" r="60416" b="47748"/>
          <a:stretch/>
        </p:blipFill>
        <p:spPr>
          <a:xfrm>
            <a:off x="1567461" y="2391342"/>
            <a:ext cx="1590162" cy="1296440"/>
          </a:xfrm>
          <a:prstGeom prst="rect">
            <a:avLst/>
          </a:prstGeom>
        </p:spPr>
      </p:pic>
      <p:sp>
        <p:nvSpPr>
          <p:cNvPr id="25" name="TextBox 24">
            <a:extLst>
              <a:ext uri="{FF2B5EF4-FFF2-40B4-BE49-F238E27FC236}">
                <a16:creationId xmlns:a16="http://schemas.microsoft.com/office/drawing/2014/main" id="{8870358F-9878-6006-4CBC-B76DCE37D431}"/>
              </a:ext>
            </a:extLst>
          </p:cNvPr>
          <p:cNvSpPr txBox="1"/>
          <p:nvPr/>
        </p:nvSpPr>
        <p:spPr>
          <a:xfrm>
            <a:off x="119339" y="2747952"/>
            <a:ext cx="145352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Standard</a:t>
            </a:r>
          </a:p>
        </p:txBody>
      </p:sp>
      <p:sp>
        <p:nvSpPr>
          <p:cNvPr id="26" name="TextBox 25">
            <a:extLst>
              <a:ext uri="{FF2B5EF4-FFF2-40B4-BE49-F238E27FC236}">
                <a16:creationId xmlns:a16="http://schemas.microsoft.com/office/drawing/2014/main" id="{7C9C6B34-9E85-E9D4-3197-CCA17D5469C3}"/>
              </a:ext>
            </a:extLst>
          </p:cNvPr>
          <p:cNvSpPr txBox="1"/>
          <p:nvPr/>
        </p:nvSpPr>
        <p:spPr>
          <a:xfrm>
            <a:off x="154655" y="4287850"/>
            <a:ext cx="145352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Interfered</a:t>
            </a:r>
          </a:p>
        </p:txBody>
      </p:sp>
      <p:pic>
        <p:nvPicPr>
          <p:cNvPr id="27" name="Picture 26">
            <a:extLst>
              <a:ext uri="{FF2B5EF4-FFF2-40B4-BE49-F238E27FC236}">
                <a16:creationId xmlns:a16="http://schemas.microsoft.com/office/drawing/2014/main" id="{2FC2DBF4-69EC-2CC4-2437-1F04B29B3A6E}"/>
              </a:ext>
            </a:extLst>
          </p:cNvPr>
          <p:cNvPicPr>
            <a:picLocks noChangeAspect="1"/>
          </p:cNvPicPr>
          <p:nvPr/>
        </p:nvPicPr>
        <p:blipFill rotWithShape="1">
          <a:blip r:embed="rId7"/>
          <a:srcRect l="39862" t="60691" r="45604" b="19663"/>
          <a:stretch/>
        </p:blipFill>
        <p:spPr>
          <a:xfrm>
            <a:off x="9235502" y="3175207"/>
            <a:ext cx="1772086" cy="1347303"/>
          </a:xfrm>
          <a:prstGeom prst="rect">
            <a:avLst/>
          </a:prstGeom>
        </p:spPr>
      </p:pic>
      <p:pic>
        <p:nvPicPr>
          <p:cNvPr id="28" name="Picture 27">
            <a:extLst>
              <a:ext uri="{FF2B5EF4-FFF2-40B4-BE49-F238E27FC236}">
                <a16:creationId xmlns:a16="http://schemas.microsoft.com/office/drawing/2014/main" id="{990B1406-6F32-88E0-CAC6-4063267DBA11}"/>
              </a:ext>
            </a:extLst>
          </p:cNvPr>
          <p:cNvPicPr>
            <a:picLocks noChangeAspect="1"/>
          </p:cNvPicPr>
          <p:nvPr/>
        </p:nvPicPr>
        <p:blipFill rotWithShape="1">
          <a:blip r:embed="rId8"/>
          <a:srcRect l="39970" t="34004" r="47099" b="48428"/>
          <a:stretch/>
        </p:blipFill>
        <p:spPr>
          <a:xfrm>
            <a:off x="9333267" y="5109601"/>
            <a:ext cx="1576556" cy="1204784"/>
          </a:xfrm>
          <a:prstGeom prst="rect">
            <a:avLst/>
          </a:prstGeom>
        </p:spPr>
      </p:pic>
      <p:sp>
        <p:nvSpPr>
          <p:cNvPr id="29" name="TextBox 28">
            <a:extLst>
              <a:ext uri="{FF2B5EF4-FFF2-40B4-BE49-F238E27FC236}">
                <a16:creationId xmlns:a16="http://schemas.microsoft.com/office/drawing/2014/main" id="{7F459366-A26B-92F5-53DC-058A7F74161A}"/>
              </a:ext>
            </a:extLst>
          </p:cNvPr>
          <p:cNvSpPr txBox="1"/>
          <p:nvPr/>
        </p:nvSpPr>
        <p:spPr>
          <a:xfrm>
            <a:off x="10624300" y="5223174"/>
            <a:ext cx="145352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Standard</a:t>
            </a:r>
          </a:p>
        </p:txBody>
      </p:sp>
      <p:sp>
        <p:nvSpPr>
          <p:cNvPr id="63" name="TextBox 62">
            <a:extLst>
              <a:ext uri="{FF2B5EF4-FFF2-40B4-BE49-F238E27FC236}">
                <a16:creationId xmlns:a16="http://schemas.microsoft.com/office/drawing/2014/main" id="{1F90AD38-F332-39EB-CCDA-08E0800EE80E}"/>
              </a:ext>
            </a:extLst>
          </p:cNvPr>
          <p:cNvSpPr txBox="1"/>
          <p:nvPr/>
        </p:nvSpPr>
        <p:spPr>
          <a:xfrm>
            <a:off x="10758212" y="3468997"/>
            <a:ext cx="145352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Interfered</a:t>
            </a:r>
          </a:p>
        </p:txBody>
      </p:sp>
      <p:sp>
        <p:nvSpPr>
          <p:cNvPr id="64" name="Arrow: Up 63">
            <a:extLst>
              <a:ext uri="{FF2B5EF4-FFF2-40B4-BE49-F238E27FC236}">
                <a16:creationId xmlns:a16="http://schemas.microsoft.com/office/drawing/2014/main" id="{3ADFEDE7-B957-A823-723E-7B2E93DEA3A2}"/>
              </a:ext>
            </a:extLst>
          </p:cNvPr>
          <p:cNvSpPr/>
          <p:nvPr/>
        </p:nvSpPr>
        <p:spPr bwMode="auto">
          <a:xfrm>
            <a:off x="723900" y="4018859"/>
            <a:ext cx="269983" cy="251376"/>
          </a:xfrm>
          <a:prstGeom prst="upArrow">
            <a:avLst/>
          </a:prstGeom>
          <a:solidFill>
            <a:srgbClr val="4472C4"/>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a:p>
        </p:txBody>
      </p:sp>
      <p:sp>
        <p:nvSpPr>
          <p:cNvPr id="65" name="Arrow: Up 64">
            <a:extLst>
              <a:ext uri="{FF2B5EF4-FFF2-40B4-BE49-F238E27FC236}">
                <a16:creationId xmlns:a16="http://schemas.microsoft.com/office/drawing/2014/main" id="{A399AEEF-B73A-318D-F171-856F0D145D0A}"/>
              </a:ext>
            </a:extLst>
          </p:cNvPr>
          <p:cNvSpPr/>
          <p:nvPr/>
        </p:nvSpPr>
        <p:spPr bwMode="auto">
          <a:xfrm rot="10800000">
            <a:off x="723899" y="3108396"/>
            <a:ext cx="269983" cy="251376"/>
          </a:xfrm>
          <a:prstGeom prst="upArrow">
            <a:avLst/>
          </a:prstGeom>
          <a:solidFill>
            <a:srgbClr val="4472C4"/>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C951531-CE48-4C47-73B3-7515D7B1D13B}"/>
                  </a:ext>
                </a:extLst>
              </p:cNvPr>
              <p:cNvSpPr txBox="1"/>
              <p:nvPr/>
            </p:nvSpPr>
            <p:spPr>
              <a:xfrm>
                <a:off x="1065064" y="3295785"/>
                <a:ext cx="27081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1" i="1" kern="0" dirty="0" smtClean="0">
                              <a:solidFill>
                                <a:srgbClr val="4472C4"/>
                              </a:solidFill>
                              <a:latin typeface="Cambria Math" panose="02040503050406030204" pitchFamily="18" charset="0"/>
                            </a:rPr>
                          </m:ctrlPr>
                        </m:sSubPr>
                        <m:e>
                          <m:r>
                            <a:rPr lang="en-US" sz="4000" b="1" i="1" kern="0" dirty="0">
                              <a:solidFill>
                                <a:srgbClr val="4472C4"/>
                              </a:solidFill>
                              <a:latin typeface="Cambria Math" panose="02040503050406030204" pitchFamily="18" charset="0"/>
                            </a:rPr>
                            <m:t>𝑰</m:t>
                          </m:r>
                        </m:e>
                        <m:sub>
                          <m:r>
                            <a:rPr lang="en-US" sz="4000" b="1" i="1" kern="0" dirty="0">
                              <a:solidFill>
                                <a:srgbClr val="4472C4"/>
                              </a:solidFill>
                              <a:latin typeface="Cambria Math" panose="02040503050406030204" pitchFamily="18" charset="0"/>
                            </a:rPr>
                            <m:t>𝑷</m:t>
                          </m:r>
                        </m:sub>
                      </m:sSub>
                    </m:oMath>
                  </m:oMathPara>
                </a14:m>
                <a:endParaRPr lang="en-US" sz="4000" dirty="0">
                  <a:solidFill>
                    <a:srgbClr val="4472C4"/>
                  </a:solidFill>
                </a:endParaRPr>
              </a:p>
            </p:txBody>
          </p:sp>
        </mc:Choice>
        <mc:Fallback xmlns="">
          <p:sp>
            <p:nvSpPr>
              <p:cNvPr id="66" name="TextBox 65">
                <a:extLst>
                  <a:ext uri="{FF2B5EF4-FFF2-40B4-BE49-F238E27FC236}">
                    <a16:creationId xmlns:a16="http://schemas.microsoft.com/office/drawing/2014/main" id="{DC951531-CE48-4C47-73B3-7515D7B1D13B}"/>
                  </a:ext>
                </a:extLst>
              </p:cNvPr>
              <p:cNvSpPr txBox="1">
                <a:spLocks noRot="1" noChangeAspect="1" noMove="1" noResize="1" noEditPoints="1" noAdjustHandles="1" noChangeArrowheads="1" noChangeShapeType="1" noTextEdit="1"/>
              </p:cNvSpPr>
              <p:nvPr/>
            </p:nvSpPr>
            <p:spPr>
              <a:xfrm>
                <a:off x="1065064" y="3295785"/>
                <a:ext cx="270812" cy="707886"/>
              </a:xfrm>
              <a:prstGeom prst="rect">
                <a:avLst/>
              </a:prstGeom>
              <a:blipFill>
                <a:blip r:embed="rId9"/>
                <a:stretch>
                  <a:fillRect r="-104545"/>
                </a:stretch>
              </a:blipFill>
            </p:spPr>
            <p:txBody>
              <a:bodyPr/>
              <a:lstStyle/>
              <a:p>
                <a:r>
                  <a:rPr lang="en-US">
                    <a:noFill/>
                  </a:rPr>
                  <a:t> </a:t>
                </a:r>
              </a:p>
            </p:txBody>
          </p:sp>
        </mc:Fallback>
      </mc:AlternateContent>
      <p:sp>
        <p:nvSpPr>
          <p:cNvPr id="67" name="Minus Sign 66">
            <a:extLst>
              <a:ext uri="{FF2B5EF4-FFF2-40B4-BE49-F238E27FC236}">
                <a16:creationId xmlns:a16="http://schemas.microsoft.com/office/drawing/2014/main" id="{3378DE6E-80C8-3D4C-24EB-7CA93F5BDDFE}"/>
              </a:ext>
            </a:extLst>
          </p:cNvPr>
          <p:cNvSpPr/>
          <p:nvPr/>
        </p:nvSpPr>
        <p:spPr bwMode="auto">
          <a:xfrm>
            <a:off x="711510" y="3556385"/>
            <a:ext cx="277049" cy="214170"/>
          </a:xfrm>
          <a:prstGeom prst="mathMinus">
            <a:avLst/>
          </a:prstGeom>
          <a:solidFill>
            <a:srgbClr val="4472C4"/>
          </a:solid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a:p>
        </p:txBody>
      </p:sp>
      <p:sp>
        <p:nvSpPr>
          <p:cNvPr id="76" name="Oval 75">
            <a:extLst>
              <a:ext uri="{FF2B5EF4-FFF2-40B4-BE49-F238E27FC236}">
                <a16:creationId xmlns:a16="http://schemas.microsoft.com/office/drawing/2014/main" id="{34ED4518-DB6D-3307-10E5-1514212922D9}"/>
              </a:ext>
            </a:extLst>
          </p:cNvPr>
          <p:cNvSpPr/>
          <p:nvPr/>
        </p:nvSpPr>
        <p:spPr bwMode="auto">
          <a:xfrm>
            <a:off x="11000400" y="4487668"/>
            <a:ext cx="363965" cy="268885"/>
          </a:xfrm>
          <a:prstGeom prst="ellipse">
            <a:avLst/>
          </a:prstGeom>
          <a:noFill/>
          <a:ln>
            <a:solidFill>
              <a:srgbClr val="70AD47"/>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a:p>
        </p:txBody>
      </p:sp>
      <p:sp>
        <p:nvSpPr>
          <p:cNvPr id="77" name="Arrow: Up 76">
            <a:extLst>
              <a:ext uri="{FF2B5EF4-FFF2-40B4-BE49-F238E27FC236}">
                <a16:creationId xmlns:a16="http://schemas.microsoft.com/office/drawing/2014/main" id="{FD560482-C793-F409-73D9-16D7A73C9A3A}"/>
              </a:ext>
            </a:extLst>
          </p:cNvPr>
          <p:cNvSpPr/>
          <p:nvPr/>
        </p:nvSpPr>
        <p:spPr bwMode="auto">
          <a:xfrm>
            <a:off x="11063868" y="4833824"/>
            <a:ext cx="269983" cy="369332"/>
          </a:xfrm>
          <a:prstGeom prst="upArrow">
            <a:avLst/>
          </a:prstGeom>
          <a:solidFill>
            <a:srgbClr val="70AD47"/>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a:p>
        </p:txBody>
      </p:sp>
      <p:sp>
        <p:nvSpPr>
          <p:cNvPr id="78" name="Arrow: Up 77">
            <a:extLst>
              <a:ext uri="{FF2B5EF4-FFF2-40B4-BE49-F238E27FC236}">
                <a16:creationId xmlns:a16="http://schemas.microsoft.com/office/drawing/2014/main" id="{0D23BF4A-E7AD-F1BD-32F3-C63F55E5584D}"/>
              </a:ext>
            </a:extLst>
          </p:cNvPr>
          <p:cNvSpPr/>
          <p:nvPr/>
        </p:nvSpPr>
        <p:spPr bwMode="auto">
          <a:xfrm rot="10800000">
            <a:off x="11053461" y="3934419"/>
            <a:ext cx="269983" cy="457331"/>
          </a:xfrm>
          <a:prstGeom prst="upArrow">
            <a:avLst/>
          </a:prstGeom>
          <a:solidFill>
            <a:srgbClr val="70AD47"/>
          </a:solidFill>
          <a:ln>
            <a:noFill/>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8F128CD-F1A4-7BA7-23CA-E2B96E366638}"/>
                  </a:ext>
                </a:extLst>
              </p:cNvPr>
              <p:cNvSpPr txBox="1"/>
              <p:nvPr/>
            </p:nvSpPr>
            <p:spPr>
              <a:xfrm>
                <a:off x="11364317" y="4275652"/>
                <a:ext cx="27081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1" i="1" kern="0" dirty="0" smtClean="0">
                              <a:solidFill>
                                <a:srgbClr val="70AD47"/>
                              </a:solidFill>
                              <a:latin typeface="Cambria Math" panose="02040503050406030204" pitchFamily="18" charset="0"/>
                            </a:rPr>
                          </m:ctrlPr>
                        </m:sSubPr>
                        <m:e>
                          <m:r>
                            <a:rPr lang="en-US" sz="4000" b="1" i="1" kern="0" dirty="0">
                              <a:solidFill>
                                <a:srgbClr val="70AD47"/>
                              </a:solidFill>
                              <a:latin typeface="Cambria Math" panose="02040503050406030204" pitchFamily="18" charset="0"/>
                            </a:rPr>
                            <m:t>𝑰</m:t>
                          </m:r>
                        </m:e>
                        <m:sub>
                          <m:r>
                            <a:rPr lang="en-US" sz="4000" b="1" i="1" kern="0" dirty="0">
                              <a:solidFill>
                                <a:srgbClr val="70AD47"/>
                              </a:solidFill>
                              <a:latin typeface="Cambria Math" panose="02040503050406030204" pitchFamily="18" charset="0"/>
                            </a:rPr>
                            <m:t>𝑪</m:t>
                          </m:r>
                        </m:sub>
                      </m:sSub>
                    </m:oMath>
                  </m:oMathPara>
                </a14:m>
                <a:endParaRPr lang="en-US" sz="4000" dirty="0">
                  <a:solidFill>
                    <a:srgbClr val="70AD47"/>
                  </a:solidFill>
                </a:endParaRPr>
              </a:p>
            </p:txBody>
          </p:sp>
        </mc:Choice>
        <mc:Fallback xmlns="">
          <p:sp>
            <p:nvSpPr>
              <p:cNvPr id="79" name="TextBox 78">
                <a:extLst>
                  <a:ext uri="{FF2B5EF4-FFF2-40B4-BE49-F238E27FC236}">
                    <a16:creationId xmlns:a16="http://schemas.microsoft.com/office/drawing/2014/main" id="{48F128CD-F1A4-7BA7-23CA-E2B96E366638}"/>
                  </a:ext>
                </a:extLst>
              </p:cNvPr>
              <p:cNvSpPr txBox="1">
                <a:spLocks noRot="1" noChangeAspect="1" noMove="1" noResize="1" noEditPoints="1" noAdjustHandles="1" noChangeArrowheads="1" noChangeShapeType="1" noTextEdit="1"/>
              </p:cNvSpPr>
              <p:nvPr/>
            </p:nvSpPr>
            <p:spPr>
              <a:xfrm>
                <a:off x="11364317" y="4275652"/>
                <a:ext cx="270812" cy="707886"/>
              </a:xfrm>
              <a:prstGeom prst="rect">
                <a:avLst/>
              </a:prstGeom>
              <a:blipFill>
                <a:blip r:embed="rId10"/>
                <a:stretch>
                  <a:fillRect r="-97778"/>
                </a:stretch>
              </a:blipFill>
            </p:spPr>
            <p:txBody>
              <a:bodyPr/>
              <a:lstStyle/>
              <a:p>
                <a:r>
                  <a:rPr lang="en-US">
                    <a:noFill/>
                  </a:rPr>
                  <a:t> </a:t>
                </a:r>
              </a:p>
            </p:txBody>
          </p:sp>
        </mc:Fallback>
      </mc:AlternateContent>
      <p:sp>
        <p:nvSpPr>
          <p:cNvPr id="80" name="Minus Sign 79">
            <a:extLst>
              <a:ext uri="{FF2B5EF4-FFF2-40B4-BE49-F238E27FC236}">
                <a16:creationId xmlns:a16="http://schemas.microsoft.com/office/drawing/2014/main" id="{4304BD46-4E31-A47C-D847-37229A5828F6}"/>
              </a:ext>
            </a:extLst>
          </p:cNvPr>
          <p:cNvSpPr/>
          <p:nvPr/>
        </p:nvSpPr>
        <p:spPr bwMode="auto">
          <a:xfrm>
            <a:off x="11043834" y="4522510"/>
            <a:ext cx="277049" cy="214170"/>
          </a:xfrm>
          <a:prstGeom prst="mathMinus">
            <a:avLst/>
          </a:prstGeom>
          <a:solidFill>
            <a:srgbClr val="70AD47"/>
          </a:solid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a:p>
        </p:txBody>
      </p:sp>
      <p:sp>
        <p:nvSpPr>
          <p:cNvPr id="82" name="Arrow: Left 81">
            <a:extLst>
              <a:ext uri="{FF2B5EF4-FFF2-40B4-BE49-F238E27FC236}">
                <a16:creationId xmlns:a16="http://schemas.microsoft.com/office/drawing/2014/main" id="{B9808028-8F66-AF7A-7BF4-5DBB367E4070}"/>
              </a:ext>
            </a:extLst>
          </p:cNvPr>
          <p:cNvSpPr/>
          <p:nvPr/>
        </p:nvSpPr>
        <p:spPr bwMode="auto">
          <a:xfrm>
            <a:off x="3207225" y="4255839"/>
            <a:ext cx="371270" cy="369332"/>
          </a:xfrm>
          <a:prstGeom prst="leftArrow">
            <a:avLst/>
          </a:prstGeom>
          <a:solidFill>
            <a:srgbClr val="4472C4"/>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022E5689-684A-9D2E-CA97-03114425631E}"/>
              </a:ext>
            </a:extLst>
          </p:cNvPr>
          <p:cNvSpPr txBox="1"/>
          <p:nvPr/>
        </p:nvSpPr>
        <p:spPr>
          <a:xfrm>
            <a:off x="6719848" y="2314831"/>
            <a:ext cx="22669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Calibri"/>
                <a:ea typeface="+mn-ea"/>
                <a:cs typeface="+mn-cs"/>
              </a:rPr>
              <a:t>Interference </a:t>
            </a:r>
            <a:r>
              <a:rPr kumimoji="0" lang="en-US" sz="2400" b="1" i="1" u="none" strike="noStrike" kern="0" cap="none" spc="0" normalizeH="0" baseline="0" noProof="0" dirty="0">
                <a:ln>
                  <a:noFill/>
                </a:ln>
                <a:solidFill>
                  <a:srgbClr val="FF0000"/>
                </a:solidFill>
                <a:effectLst/>
                <a:uLnTx/>
                <a:uFillTx/>
                <a:latin typeface="Calibri"/>
                <a:ea typeface="+mn-ea"/>
                <a:cs typeface="+mn-cs"/>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a:ea typeface="+mn-ea"/>
                <a:cs typeface="+mn-cs"/>
              </a:rPr>
              <a:t> </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22F2757E-E6C3-6D7B-1E28-8814CDFED4A1}"/>
                  </a:ext>
                </a:extLst>
              </p:cNvPr>
              <p:cNvSpPr txBox="1"/>
              <p:nvPr/>
            </p:nvSpPr>
            <p:spPr>
              <a:xfrm>
                <a:off x="3650571" y="2911974"/>
                <a:ext cx="27081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1" i="1" u="none" strike="noStrike" kern="0" cap="none" spc="0" normalizeH="0" baseline="0" noProof="0" dirty="0" smtClean="0">
                              <a:ln>
                                <a:noFill/>
                              </a:ln>
                              <a:solidFill>
                                <a:srgbClr val="4472C4"/>
                              </a:solidFill>
                              <a:effectLst/>
                              <a:uLnTx/>
                              <a:uFillTx/>
                              <a:latin typeface="Cambria Math" panose="02040503050406030204" pitchFamily="18" charset="0"/>
                              <a:ea typeface="+mn-ea"/>
                              <a:cs typeface="+mn-cs"/>
                            </a:rPr>
                          </m:ctrlPr>
                        </m:sSubPr>
                        <m:e>
                          <m:r>
                            <a:rPr lang="en-US" sz="4000" b="1" i="1" kern="0" dirty="0">
                              <a:solidFill>
                                <a:srgbClr val="4472C4"/>
                              </a:solidFill>
                              <a:latin typeface="Cambria Math" panose="02040503050406030204" pitchFamily="18" charset="0"/>
                            </a:rPr>
                            <m:t>𝑰</m:t>
                          </m:r>
                        </m:e>
                        <m:sub>
                          <m:r>
                            <a:rPr kumimoji="0" lang="en-US" sz="4000" b="1" i="1" u="none" strike="noStrike" kern="0" cap="none" spc="0" normalizeH="0" baseline="0" noProof="0" dirty="0" smtClean="0">
                              <a:ln>
                                <a:noFill/>
                              </a:ln>
                              <a:solidFill>
                                <a:srgbClr val="4472C4"/>
                              </a:solidFill>
                              <a:effectLst/>
                              <a:uLnTx/>
                              <a:uFillTx/>
                              <a:latin typeface="Cambria Math" panose="02040503050406030204" pitchFamily="18" charset="0"/>
                              <a:ea typeface="+mn-ea"/>
                              <a:cs typeface="+mn-cs"/>
                            </a:rPr>
                            <m:t>𝑷</m:t>
                          </m:r>
                        </m:sub>
                      </m:sSub>
                    </m:oMath>
                  </m:oMathPara>
                </a14:m>
                <a:endParaRPr lang="en-US" sz="4000" dirty="0">
                  <a:solidFill>
                    <a:srgbClr val="4472C4"/>
                  </a:solidFill>
                </a:endParaRPr>
              </a:p>
            </p:txBody>
          </p:sp>
        </mc:Choice>
        <mc:Fallback xmlns="">
          <p:sp>
            <p:nvSpPr>
              <p:cNvPr id="84" name="TextBox 83">
                <a:extLst>
                  <a:ext uri="{FF2B5EF4-FFF2-40B4-BE49-F238E27FC236}">
                    <a16:creationId xmlns:a16="http://schemas.microsoft.com/office/drawing/2014/main" id="{22F2757E-E6C3-6D7B-1E28-8814CDFED4A1}"/>
                  </a:ext>
                </a:extLst>
              </p:cNvPr>
              <p:cNvSpPr txBox="1">
                <a:spLocks noRot="1" noChangeAspect="1" noMove="1" noResize="1" noEditPoints="1" noAdjustHandles="1" noChangeArrowheads="1" noChangeShapeType="1" noTextEdit="1"/>
              </p:cNvSpPr>
              <p:nvPr/>
            </p:nvSpPr>
            <p:spPr>
              <a:xfrm>
                <a:off x="3650571" y="2911974"/>
                <a:ext cx="270812" cy="707886"/>
              </a:xfrm>
              <a:prstGeom prst="rect">
                <a:avLst/>
              </a:prstGeom>
              <a:blipFill>
                <a:blip r:embed="rId11"/>
                <a:stretch>
                  <a:fillRect r="-10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2CE7F91-1F25-A478-549C-CA22366C84F0}"/>
                  </a:ext>
                </a:extLst>
              </p:cNvPr>
              <p:cNvSpPr txBox="1"/>
              <p:nvPr/>
            </p:nvSpPr>
            <p:spPr>
              <a:xfrm>
                <a:off x="7705033" y="2670549"/>
                <a:ext cx="270812"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1" i="1" u="none" strike="noStrike" kern="0" cap="none" spc="0" normalizeH="0" baseline="0" noProof="0" dirty="0" smtClean="0">
                              <a:ln>
                                <a:noFill/>
                              </a:ln>
                              <a:solidFill>
                                <a:srgbClr val="70AD47"/>
                              </a:solidFill>
                              <a:effectLst/>
                              <a:uLnTx/>
                              <a:uFillTx/>
                              <a:latin typeface="Cambria Math" panose="02040503050406030204" pitchFamily="18" charset="0"/>
                              <a:ea typeface="+mn-ea"/>
                              <a:cs typeface="+mn-cs"/>
                            </a:rPr>
                          </m:ctrlPr>
                        </m:sSubPr>
                        <m:e>
                          <m:r>
                            <a:rPr lang="en-US" sz="4000" b="1" i="1" kern="0" dirty="0">
                              <a:solidFill>
                                <a:srgbClr val="70AD47"/>
                              </a:solidFill>
                              <a:latin typeface="Cambria Math" panose="02040503050406030204" pitchFamily="18" charset="0"/>
                            </a:rPr>
                            <m:t>𝑰</m:t>
                          </m:r>
                        </m:e>
                        <m:sub>
                          <m:r>
                            <a:rPr kumimoji="0" lang="en-US" sz="4000" b="1" i="1" u="none" strike="noStrike" kern="0" cap="none" spc="0" normalizeH="0" baseline="0" noProof="0" dirty="0" smtClean="0">
                              <a:ln>
                                <a:noFill/>
                              </a:ln>
                              <a:solidFill>
                                <a:srgbClr val="70AD47"/>
                              </a:solidFill>
                              <a:effectLst/>
                              <a:uLnTx/>
                              <a:uFillTx/>
                              <a:latin typeface="Cambria Math" panose="02040503050406030204" pitchFamily="18" charset="0"/>
                              <a:ea typeface="+mn-ea"/>
                              <a:cs typeface="+mn-cs"/>
                            </a:rPr>
                            <m:t>𝑪</m:t>
                          </m:r>
                        </m:sub>
                      </m:sSub>
                    </m:oMath>
                  </m:oMathPara>
                </a14:m>
                <a:endParaRPr lang="en-US" sz="4000" dirty="0">
                  <a:solidFill>
                    <a:srgbClr val="4472C4"/>
                  </a:solidFill>
                </a:endParaRPr>
              </a:p>
            </p:txBody>
          </p:sp>
        </mc:Choice>
        <mc:Fallback xmlns="">
          <p:sp>
            <p:nvSpPr>
              <p:cNvPr id="85" name="TextBox 84">
                <a:extLst>
                  <a:ext uri="{FF2B5EF4-FFF2-40B4-BE49-F238E27FC236}">
                    <a16:creationId xmlns:a16="http://schemas.microsoft.com/office/drawing/2014/main" id="{22CE7F91-1F25-A478-549C-CA22366C84F0}"/>
                  </a:ext>
                </a:extLst>
              </p:cNvPr>
              <p:cNvSpPr txBox="1">
                <a:spLocks noRot="1" noChangeAspect="1" noMove="1" noResize="1" noEditPoints="1" noAdjustHandles="1" noChangeArrowheads="1" noChangeShapeType="1" noTextEdit="1"/>
              </p:cNvSpPr>
              <p:nvPr/>
            </p:nvSpPr>
            <p:spPr>
              <a:xfrm>
                <a:off x="7705033" y="2670549"/>
                <a:ext cx="270812" cy="707886"/>
              </a:xfrm>
              <a:prstGeom prst="rect">
                <a:avLst/>
              </a:prstGeom>
              <a:blipFill>
                <a:blip r:embed="rId12"/>
                <a:stretch>
                  <a:fillRect r="-10227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6F1BBB27-D360-5EC2-406F-195DBBCDB0D8}"/>
              </a:ext>
            </a:extLst>
          </p:cNvPr>
          <p:cNvCxnSpPr>
            <a:cxnSpLocks/>
          </p:cNvCxnSpPr>
          <p:nvPr/>
        </p:nvCxnSpPr>
        <p:spPr>
          <a:xfrm>
            <a:off x="4258849" y="1672948"/>
            <a:ext cx="2383144" cy="2852"/>
          </a:xfrm>
          <a:prstGeom prst="line">
            <a:avLst/>
          </a:prstGeom>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73BA604E-6DC7-16DB-A1DD-7AA890B71AD1}"/>
              </a:ext>
            </a:extLst>
          </p:cNvPr>
          <p:cNvSpPr/>
          <p:nvPr/>
        </p:nvSpPr>
        <p:spPr bwMode="auto">
          <a:xfrm>
            <a:off x="4565301" y="1745008"/>
            <a:ext cx="1882942" cy="295605"/>
          </a:xfrm>
          <a:custGeom>
            <a:avLst/>
            <a:gdLst>
              <a:gd name="connsiteX0" fmla="*/ 0 w 1882942"/>
              <a:gd name="connsiteY0" fmla="*/ 247007 h 295605"/>
              <a:gd name="connsiteX1" fmla="*/ 691816 w 1882942"/>
              <a:gd name="connsiteY1" fmla="*/ 360 h 295605"/>
              <a:gd name="connsiteX2" fmla="*/ 1407695 w 1882942"/>
              <a:gd name="connsiteY2" fmla="*/ 295134 h 295605"/>
              <a:gd name="connsiteX3" fmla="*/ 1882942 w 1882942"/>
              <a:gd name="connsiteY3" fmla="*/ 66534 h 295605"/>
            </a:gdLst>
            <a:ahLst/>
            <a:cxnLst>
              <a:cxn ang="0">
                <a:pos x="connsiteX0" y="connsiteY0"/>
              </a:cxn>
              <a:cxn ang="0">
                <a:pos x="connsiteX1" y="connsiteY1"/>
              </a:cxn>
              <a:cxn ang="0">
                <a:pos x="connsiteX2" y="connsiteY2"/>
              </a:cxn>
              <a:cxn ang="0">
                <a:pos x="connsiteX3" y="connsiteY3"/>
              </a:cxn>
            </a:cxnLst>
            <a:rect l="l" t="t" r="r" b="b"/>
            <a:pathLst>
              <a:path w="1882942" h="295605">
                <a:moveTo>
                  <a:pt x="0" y="247007"/>
                </a:moveTo>
                <a:cubicBezTo>
                  <a:pt x="228600" y="119673"/>
                  <a:pt x="457200" y="-7661"/>
                  <a:pt x="691816" y="360"/>
                </a:cubicBezTo>
                <a:cubicBezTo>
                  <a:pt x="926432" y="8381"/>
                  <a:pt x="1209174" y="284105"/>
                  <a:pt x="1407695" y="295134"/>
                </a:cubicBezTo>
                <a:cubicBezTo>
                  <a:pt x="1606216" y="306163"/>
                  <a:pt x="1803734" y="120676"/>
                  <a:pt x="1882942" y="66534"/>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313439B3-20E1-2319-523E-0A843CDC45B4}"/>
              </a:ext>
            </a:extLst>
          </p:cNvPr>
          <p:cNvSpPr/>
          <p:nvPr/>
        </p:nvSpPr>
        <p:spPr bwMode="auto">
          <a:xfrm>
            <a:off x="4462794" y="1359604"/>
            <a:ext cx="1866994" cy="234616"/>
          </a:xfrm>
          <a:custGeom>
            <a:avLst/>
            <a:gdLst>
              <a:gd name="connsiteX0" fmla="*/ 0 w 1866994"/>
              <a:gd name="connsiteY0" fmla="*/ 234616 h 234616"/>
              <a:gd name="connsiteX1" fmla="*/ 90237 w 1866994"/>
              <a:gd name="connsiteY1" fmla="*/ 222584 h 234616"/>
              <a:gd name="connsiteX2" fmla="*/ 114300 w 1866994"/>
              <a:gd name="connsiteY2" fmla="*/ 216568 h 234616"/>
              <a:gd name="connsiteX3" fmla="*/ 132347 w 1866994"/>
              <a:gd name="connsiteY3" fmla="*/ 204537 h 234616"/>
              <a:gd name="connsiteX4" fmla="*/ 186489 w 1866994"/>
              <a:gd name="connsiteY4" fmla="*/ 180474 h 234616"/>
              <a:gd name="connsiteX5" fmla="*/ 204537 w 1866994"/>
              <a:gd name="connsiteY5" fmla="*/ 162426 h 234616"/>
              <a:gd name="connsiteX6" fmla="*/ 240631 w 1866994"/>
              <a:gd name="connsiteY6" fmla="*/ 144379 h 234616"/>
              <a:gd name="connsiteX7" fmla="*/ 258679 w 1866994"/>
              <a:gd name="connsiteY7" fmla="*/ 126331 h 234616"/>
              <a:gd name="connsiteX8" fmla="*/ 294773 w 1866994"/>
              <a:gd name="connsiteY8" fmla="*/ 96252 h 234616"/>
              <a:gd name="connsiteX9" fmla="*/ 318837 w 1866994"/>
              <a:gd name="connsiteY9" fmla="*/ 60158 h 234616"/>
              <a:gd name="connsiteX10" fmla="*/ 342900 w 1866994"/>
              <a:gd name="connsiteY10" fmla="*/ 72189 h 234616"/>
              <a:gd name="connsiteX11" fmla="*/ 415089 w 1866994"/>
              <a:gd name="connsiteY11" fmla="*/ 42110 h 234616"/>
              <a:gd name="connsiteX12" fmla="*/ 469231 w 1866994"/>
              <a:gd name="connsiteY12" fmla="*/ 30079 h 234616"/>
              <a:gd name="connsiteX13" fmla="*/ 487279 w 1866994"/>
              <a:gd name="connsiteY13" fmla="*/ 24063 h 234616"/>
              <a:gd name="connsiteX14" fmla="*/ 523373 w 1866994"/>
              <a:gd name="connsiteY14" fmla="*/ 66174 h 234616"/>
              <a:gd name="connsiteX15" fmla="*/ 553452 w 1866994"/>
              <a:gd name="connsiteY15" fmla="*/ 60158 h 234616"/>
              <a:gd name="connsiteX16" fmla="*/ 607595 w 1866994"/>
              <a:gd name="connsiteY16" fmla="*/ 78205 h 234616"/>
              <a:gd name="connsiteX17" fmla="*/ 661737 w 1866994"/>
              <a:gd name="connsiteY17" fmla="*/ 90237 h 234616"/>
              <a:gd name="connsiteX18" fmla="*/ 691816 w 1866994"/>
              <a:gd name="connsiteY18" fmla="*/ 144379 h 234616"/>
              <a:gd name="connsiteX19" fmla="*/ 721895 w 1866994"/>
              <a:gd name="connsiteY19" fmla="*/ 126331 h 234616"/>
              <a:gd name="connsiteX20" fmla="*/ 751973 w 1866994"/>
              <a:gd name="connsiteY20" fmla="*/ 156410 h 234616"/>
              <a:gd name="connsiteX21" fmla="*/ 890337 w 1866994"/>
              <a:gd name="connsiteY21" fmla="*/ 180474 h 234616"/>
              <a:gd name="connsiteX22" fmla="*/ 980573 w 1866994"/>
              <a:gd name="connsiteY22" fmla="*/ 192505 h 234616"/>
              <a:gd name="connsiteX23" fmla="*/ 1058779 w 1866994"/>
              <a:gd name="connsiteY23" fmla="*/ 186489 h 234616"/>
              <a:gd name="connsiteX24" fmla="*/ 1167063 w 1866994"/>
              <a:gd name="connsiteY24" fmla="*/ 180474 h 234616"/>
              <a:gd name="connsiteX25" fmla="*/ 1185110 w 1866994"/>
              <a:gd name="connsiteY25" fmla="*/ 198521 h 234616"/>
              <a:gd name="connsiteX26" fmla="*/ 1287379 w 1866994"/>
              <a:gd name="connsiteY26" fmla="*/ 174458 h 234616"/>
              <a:gd name="connsiteX27" fmla="*/ 1371600 w 1866994"/>
              <a:gd name="connsiteY27" fmla="*/ 126331 h 234616"/>
              <a:gd name="connsiteX28" fmla="*/ 1383631 w 1866994"/>
              <a:gd name="connsiteY28" fmla="*/ 144379 h 234616"/>
              <a:gd name="connsiteX29" fmla="*/ 1509963 w 1866994"/>
              <a:gd name="connsiteY29" fmla="*/ 90237 h 234616"/>
              <a:gd name="connsiteX30" fmla="*/ 1576137 w 1866994"/>
              <a:gd name="connsiteY30" fmla="*/ 84221 h 234616"/>
              <a:gd name="connsiteX31" fmla="*/ 1696452 w 1866994"/>
              <a:gd name="connsiteY31" fmla="*/ 0 h 234616"/>
              <a:gd name="connsiteX32" fmla="*/ 1732547 w 1866994"/>
              <a:gd name="connsiteY32" fmla="*/ 66174 h 234616"/>
              <a:gd name="connsiteX33" fmla="*/ 1756610 w 1866994"/>
              <a:gd name="connsiteY33" fmla="*/ 84221 h 234616"/>
              <a:gd name="connsiteX34" fmla="*/ 1840831 w 1866994"/>
              <a:gd name="connsiteY34" fmla="*/ 78205 h 234616"/>
              <a:gd name="connsiteX35" fmla="*/ 1864895 w 1866994"/>
              <a:gd name="connsiteY35" fmla="*/ 72189 h 23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66994" h="234616">
                <a:moveTo>
                  <a:pt x="0" y="234616"/>
                </a:moveTo>
                <a:cubicBezTo>
                  <a:pt x="30079" y="230605"/>
                  <a:pt x="60263" y="227317"/>
                  <a:pt x="90237" y="222584"/>
                </a:cubicBezTo>
                <a:cubicBezTo>
                  <a:pt x="98404" y="221294"/>
                  <a:pt x="106701" y="219825"/>
                  <a:pt x="114300" y="216568"/>
                </a:cubicBezTo>
                <a:cubicBezTo>
                  <a:pt x="120945" y="213720"/>
                  <a:pt x="126070" y="208124"/>
                  <a:pt x="132347" y="204537"/>
                </a:cubicBezTo>
                <a:cubicBezTo>
                  <a:pt x="152023" y="193293"/>
                  <a:pt x="164996" y="189071"/>
                  <a:pt x="186489" y="180474"/>
                </a:cubicBezTo>
                <a:cubicBezTo>
                  <a:pt x="192505" y="174458"/>
                  <a:pt x="197458" y="167145"/>
                  <a:pt x="204537" y="162426"/>
                </a:cubicBezTo>
                <a:cubicBezTo>
                  <a:pt x="258801" y="126249"/>
                  <a:pt x="183835" y="191709"/>
                  <a:pt x="240631" y="144379"/>
                </a:cubicBezTo>
                <a:cubicBezTo>
                  <a:pt x="247167" y="138932"/>
                  <a:pt x="252143" y="131778"/>
                  <a:pt x="258679" y="126331"/>
                </a:cubicBezTo>
                <a:cubicBezTo>
                  <a:pt x="280636" y="108034"/>
                  <a:pt x="275343" y="121233"/>
                  <a:pt x="294773" y="96252"/>
                </a:cubicBezTo>
                <a:cubicBezTo>
                  <a:pt x="303651" y="84838"/>
                  <a:pt x="310816" y="72189"/>
                  <a:pt x="318837" y="60158"/>
                </a:cubicBezTo>
                <a:cubicBezTo>
                  <a:pt x="326858" y="64168"/>
                  <a:pt x="333959" y="72877"/>
                  <a:pt x="342900" y="72189"/>
                </a:cubicBezTo>
                <a:cubicBezTo>
                  <a:pt x="458787" y="63274"/>
                  <a:pt x="360354" y="60355"/>
                  <a:pt x="415089" y="42110"/>
                </a:cubicBezTo>
                <a:cubicBezTo>
                  <a:pt x="432628" y="36264"/>
                  <a:pt x="451295" y="34563"/>
                  <a:pt x="469231" y="30079"/>
                </a:cubicBezTo>
                <a:cubicBezTo>
                  <a:pt x="475383" y="28541"/>
                  <a:pt x="481263" y="26068"/>
                  <a:pt x="487279" y="24063"/>
                </a:cubicBezTo>
                <a:cubicBezTo>
                  <a:pt x="495500" y="40505"/>
                  <a:pt x="501409" y="61293"/>
                  <a:pt x="523373" y="66174"/>
                </a:cubicBezTo>
                <a:cubicBezTo>
                  <a:pt x="533354" y="68392"/>
                  <a:pt x="543426" y="62163"/>
                  <a:pt x="553452" y="60158"/>
                </a:cubicBezTo>
                <a:cubicBezTo>
                  <a:pt x="647142" y="20004"/>
                  <a:pt x="557581" y="41831"/>
                  <a:pt x="607595" y="78205"/>
                </a:cubicBezTo>
                <a:cubicBezTo>
                  <a:pt x="622547" y="89079"/>
                  <a:pt x="643690" y="86226"/>
                  <a:pt x="661737" y="90237"/>
                </a:cubicBezTo>
                <a:cubicBezTo>
                  <a:pt x="664928" y="96620"/>
                  <a:pt x="687498" y="143300"/>
                  <a:pt x="691816" y="144379"/>
                </a:cubicBezTo>
                <a:cubicBezTo>
                  <a:pt x="703160" y="147215"/>
                  <a:pt x="711869" y="132347"/>
                  <a:pt x="721895" y="126331"/>
                </a:cubicBezTo>
                <a:cubicBezTo>
                  <a:pt x="731921" y="136357"/>
                  <a:pt x="738474" y="152071"/>
                  <a:pt x="751973" y="156410"/>
                </a:cubicBezTo>
                <a:cubicBezTo>
                  <a:pt x="796541" y="170736"/>
                  <a:pt x="844252" y="172245"/>
                  <a:pt x="890337" y="180474"/>
                </a:cubicBezTo>
                <a:cubicBezTo>
                  <a:pt x="953754" y="191798"/>
                  <a:pt x="883482" y="182795"/>
                  <a:pt x="980573" y="192505"/>
                </a:cubicBezTo>
                <a:cubicBezTo>
                  <a:pt x="1072119" y="153272"/>
                  <a:pt x="976823" y="183074"/>
                  <a:pt x="1058779" y="186489"/>
                </a:cubicBezTo>
                <a:cubicBezTo>
                  <a:pt x="1094898" y="187994"/>
                  <a:pt x="1130968" y="182479"/>
                  <a:pt x="1167063" y="180474"/>
                </a:cubicBezTo>
                <a:cubicBezTo>
                  <a:pt x="1173079" y="186490"/>
                  <a:pt x="1176624" y="197915"/>
                  <a:pt x="1185110" y="198521"/>
                </a:cubicBezTo>
                <a:cubicBezTo>
                  <a:pt x="1199324" y="199536"/>
                  <a:pt x="1266466" y="184914"/>
                  <a:pt x="1287379" y="174458"/>
                </a:cubicBezTo>
                <a:cubicBezTo>
                  <a:pt x="1316299" y="159998"/>
                  <a:pt x="1371600" y="126331"/>
                  <a:pt x="1371600" y="126331"/>
                </a:cubicBezTo>
                <a:cubicBezTo>
                  <a:pt x="1375610" y="132347"/>
                  <a:pt x="1376419" y="143864"/>
                  <a:pt x="1383631" y="144379"/>
                </a:cubicBezTo>
                <a:cubicBezTo>
                  <a:pt x="1451809" y="149249"/>
                  <a:pt x="1461461" y="127961"/>
                  <a:pt x="1509963" y="90237"/>
                </a:cubicBezTo>
                <a:cubicBezTo>
                  <a:pt x="1537862" y="97211"/>
                  <a:pt x="1544310" y="103081"/>
                  <a:pt x="1576137" y="84221"/>
                </a:cubicBezTo>
                <a:cubicBezTo>
                  <a:pt x="1618252" y="59264"/>
                  <a:pt x="1696452" y="0"/>
                  <a:pt x="1696452" y="0"/>
                </a:cubicBezTo>
                <a:cubicBezTo>
                  <a:pt x="1705169" y="17433"/>
                  <a:pt x="1723046" y="54298"/>
                  <a:pt x="1732547" y="66174"/>
                </a:cubicBezTo>
                <a:cubicBezTo>
                  <a:pt x="1738810" y="74003"/>
                  <a:pt x="1748589" y="78205"/>
                  <a:pt x="1756610" y="84221"/>
                </a:cubicBezTo>
                <a:cubicBezTo>
                  <a:pt x="1784684" y="82216"/>
                  <a:pt x="1812879" y="81494"/>
                  <a:pt x="1840831" y="78205"/>
                </a:cubicBezTo>
                <a:cubicBezTo>
                  <a:pt x="1897356" y="71555"/>
                  <a:pt x="1840972" y="72189"/>
                  <a:pt x="1864895" y="72189"/>
                </a:cubicBez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5B58CDF-AE72-3A7B-8B43-0117B151448C}"/>
              </a:ext>
            </a:extLst>
          </p:cNvPr>
          <p:cNvSpPr txBox="1"/>
          <p:nvPr/>
        </p:nvSpPr>
        <p:spPr>
          <a:xfrm>
            <a:off x="3578495" y="1760572"/>
            <a:ext cx="1089867" cy="369332"/>
          </a:xfrm>
          <a:prstGeom prst="rect">
            <a:avLst/>
          </a:prstGeom>
          <a:noFill/>
        </p:spPr>
        <p:txBody>
          <a:bodyPr wrap="square" rtlCol="0">
            <a:spAutoFit/>
          </a:bodyPr>
          <a:lstStyle/>
          <a:p>
            <a:r>
              <a:rPr lang="en-US" dirty="0"/>
              <a:t>Standard</a:t>
            </a:r>
          </a:p>
        </p:txBody>
      </p:sp>
      <p:sp>
        <p:nvSpPr>
          <p:cNvPr id="21" name="TextBox 20">
            <a:extLst>
              <a:ext uri="{FF2B5EF4-FFF2-40B4-BE49-F238E27FC236}">
                <a16:creationId xmlns:a16="http://schemas.microsoft.com/office/drawing/2014/main" id="{2B67FDD4-6B36-7A06-01D4-595C077667A5}"/>
              </a:ext>
            </a:extLst>
          </p:cNvPr>
          <p:cNvSpPr txBox="1"/>
          <p:nvPr/>
        </p:nvSpPr>
        <p:spPr>
          <a:xfrm>
            <a:off x="3614676" y="1167739"/>
            <a:ext cx="1169628" cy="369332"/>
          </a:xfrm>
          <a:prstGeom prst="rect">
            <a:avLst/>
          </a:prstGeom>
          <a:noFill/>
        </p:spPr>
        <p:txBody>
          <a:bodyPr wrap="square" rtlCol="0">
            <a:spAutoFit/>
          </a:bodyPr>
          <a:lstStyle/>
          <a:p>
            <a:r>
              <a:rPr lang="en-US" dirty="0"/>
              <a:t>Received</a:t>
            </a:r>
          </a:p>
        </p:txBody>
      </p:sp>
      <p:sp>
        <p:nvSpPr>
          <p:cNvPr id="3" name="Left Brace 2">
            <a:extLst>
              <a:ext uri="{FF2B5EF4-FFF2-40B4-BE49-F238E27FC236}">
                <a16:creationId xmlns:a16="http://schemas.microsoft.com/office/drawing/2014/main" id="{58482E02-B6D8-873D-995F-71EEB5693E00}"/>
              </a:ext>
            </a:extLst>
          </p:cNvPr>
          <p:cNvSpPr/>
          <p:nvPr/>
        </p:nvSpPr>
        <p:spPr>
          <a:xfrm rot="16200000">
            <a:off x="6084743" y="3646594"/>
            <a:ext cx="173683" cy="3038420"/>
          </a:xfrm>
          <a:prstGeom prst="leftBrace">
            <a:avLst>
              <a:gd name="adj1" fmla="val 8333"/>
              <a:gd name="adj2" fmla="val 50627"/>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AE65181A-62D9-7C92-E364-2DC935030E4F}"/>
              </a:ext>
            </a:extLst>
          </p:cNvPr>
          <p:cNvSpPr txBox="1"/>
          <p:nvPr/>
        </p:nvSpPr>
        <p:spPr>
          <a:xfrm>
            <a:off x="5378788" y="5219695"/>
            <a:ext cx="168268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effectLst/>
                <a:uLnTx/>
                <a:uFillTx/>
                <a:latin typeface="Calibri"/>
                <a:ea typeface="+mn-ea"/>
                <a:cs typeface="+mn-cs"/>
              </a:rPr>
              <a:t>Subcarriers</a:t>
            </a:r>
          </a:p>
        </p:txBody>
      </p:sp>
      <p:sp>
        <p:nvSpPr>
          <p:cNvPr id="11" name="Rectangle 10">
            <a:extLst>
              <a:ext uri="{FF2B5EF4-FFF2-40B4-BE49-F238E27FC236}">
                <a16:creationId xmlns:a16="http://schemas.microsoft.com/office/drawing/2014/main" id="{80750A45-CDA8-F51F-8036-1F83A16CD616}"/>
              </a:ext>
            </a:extLst>
          </p:cNvPr>
          <p:cNvSpPr/>
          <p:nvPr/>
        </p:nvSpPr>
        <p:spPr bwMode="auto">
          <a:xfrm>
            <a:off x="3745658" y="4059211"/>
            <a:ext cx="656372" cy="698311"/>
          </a:xfrm>
          <a:prstGeom prst="rect">
            <a:avLst/>
          </a:prstGeom>
          <a:noFill/>
          <a:ln w="3175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3" name="Rectangle 12">
            <a:extLst>
              <a:ext uri="{FF2B5EF4-FFF2-40B4-BE49-F238E27FC236}">
                <a16:creationId xmlns:a16="http://schemas.microsoft.com/office/drawing/2014/main" id="{EEE2A1DE-2D8C-FD60-52C8-639EDF3F9B96}"/>
              </a:ext>
            </a:extLst>
          </p:cNvPr>
          <p:cNvSpPr/>
          <p:nvPr/>
        </p:nvSpPr>
        <p:spPr bwMode="auto">
          <a:xfrm>
            <a:off x="7763776" y="3525231"/>
            <a:ext cx="1029703" cy="389116"/>
          </a:xfrm>
          <a:prstGeom prst="rect">
            <a:avLst/>
          </a:prstGeom>
          <a:noFill/>
          <a:ln w="3175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4" name="Rectangle: Rounded Corners 13">
            <a:extLst>
              <a:ext uri="{FF2B5EF4-FFF2-40B4-BE49-F238E27FC236}">
                <a16:creationId xmlns:a16="http://schemas.microsoft.com/office/drawing/2014/main" id="{51DB6933-FD4D-CA21-A65F-E1235F3BB9B4}"/>
              </a:ext>
            </a:extLst>
          </p:cNvPr>
          <p:cNvSpPr/>
          <p:nvPr/>
        </p:nvSpPr>
        <p:spPr bwMode="auto">
          <a:xfrm>
            <a:off x="1861682" y="5822093"/>
            <a:ext cx="6721873" cy="765846"/>
          </a:xfrm>
          <a:prstGeom prst="roundRect">
            <a:avLst>
              <a:gd name="adj" fmla="val 19141"/>
            </a:avLst>
          </a:prstGeom>
          <a:solidFill>
            <a:schemeClr val="accent4">
              <a:lumMod val="75000"/>
            </a:schemeClr>
          </a:solidFill>
          <a:ln w="38100">
            <a:solidFill>
              <a:schemeClr val="accent6"/>
            </a:solidFill>
            <a:miter lim="800000"/>
            <a:headEnd/>
            <a:tailEnd/>
          </a:ln>
        </p:spPr>
        <p:txBody>
          <a:bodyPr vert="horz" wrap="square" lIns="91440" tIns="45720" rIns="91440" bIns="45720" numCol="1" rtlCol="0" anchor="ctr" anchorCtr="0" compatLnSpc="1">
            <a:prstTxWarp prst="textNoShape">
              <a:avLst/>
            </a:prstTxWarp>
          </a:bodyPr>
          <a:lstStyle/>
          <a:p>
            <a:pPr>
              <a:spcAft>
                <a:spcPts val="600"/>
              </a:spcAft>
              <a:defRPr/>
            </a:pPr>
            <a:r>
              <a:rPr lang="en-US" sz="2400" b="1" dirty="0">
                <a:solidFill>
                  <a:srgbClr val="FFC000"/>
                </a:solidFill>
              </a:rPr>
              <a:t>Challenge:</a:t>
            </a:r>
            <a:r>
              <a:rPr lang="en-US" sz="2400" b="1" dirty="0">
                <a:solidFill>
                  <a:schemeClr val="bg1"/>
                </a:solidFill>
              </a:rPr>
              <a:t>  </a:t>
            </a:r>
            <a:r>
              <a:rPr lang="en-US" sz="2400" dirty="0">
                <a:solidFill>
                  <a:schemeClr val="bg1"/>
                </a:solidFill>
              </a:rPr>
              <a:t>How to precisely estimate interference from CSI and PI information?</a:t>
            </a:r>
          </a:p>
        </p:txBody>
      </p:sp>
    </p:spTree>
    <p:extLst>
      <p:ext uri="{BB962C8B-B14F-4D97-AF65-F5344CB8AC3E}">
        <p14:creationId xmlns:p14="http://schemas.microsoft.com/office/powerpoint/2010/main" val="365880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par>
                          <p:cTn id="42" fill="hold">
                            <p:stCondLst>
                              <p:cond delay="1500"/>
                            </p:stCondLst>
                            <p:childTnLst>
                              <p:par>
                                <p:cTn id="43" presetID="22" presetClass="entr" presetSubtype="2"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right)">
                                      <p:cBhvr>
                                        <p:cTn id="45" dur="500"/>
                                        <p:tgtEl>
                                          <p:spTgt spid="20"/>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right)">
                                      <p:cBhvr>
                                        <p:cTn id="48" dur="500"/>
                                        <p:tgtEl>
                                          <p:spTgt spid="19"/>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fade">
                                      <p:cBhvr>
                                        <p:cTn id="71" dur="500"/>
                                        <p:tgtEl>
                                          <p:spTgt spid="6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500"/>
                                        <p:tgtEl>
                                          <p:spTgt spid="60"/>
                                        </p:tgtEl>
                                      </p:cBhvr>
                                    </p:animEffect>
                                  </p:childTnLst>
                                </p:cTn>
                              </p:par>
                              <p:par>
                                <p:cTn id="87" presetID="10"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fade">
                                      <p:cBhvr>
                                        <p:cTn id="101" dur="500"/>
                                        <p:tgtEl>
                                          <p:spTgt spid="7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fade">
                                      <p:cBhvr>
                                        <p:cTn id="104" dur="500"/>
                                        <p:tgtEl>
                                          <p:spTgt spid="7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8"/>
                                        </p:tgtEl>
                                        <p:attrNameLst>
                                          <p:attrName>style.visibility</p:attrName>
                                        </p:attrNameLst>
                                      </p:cBhvr>
                                      <p:to>
                                        <p:strVal val="visible"/>
                                      </p:to>
                                    </p:set>
                                    <p:animEffect transition="in" filter="fade">
                                      <p:cBhvr>
                                        <p:cTn id="107" dur="500"/>
                                        <p:tgtEl>
                                          <p:spTgt spid="7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fade">
                                      <p:cBhvr>
                                        <p:cTn id="110" dur="500"/>
                                        <p:tgtEl>
                                          <p:spTgt spid="7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fade">
                                      <p:cBhvr>
                                        <p:cTn id="113" dur="500"/>
                                        <p:tgtEl>
                                          <p:spTgt spid="8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fade">
                                      <p:cBhvr>
                                        <p:cTn id="118" dur="500"/>
                                        <p:tgtEl>
                                          <p:spTgt spid="40"/>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500"/>
                                        <p:tgtEl>
                                          <p:spTgt spid="3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4"/>
                                        </p:tgtEl>
                                        <p:attrNameLst>
                                          <p:attrName>style.visibility</p:attrName>
                                        </p:attrNameLst>
                                      </p:cBhvr>
                                      <p:to>
                                        <p:strVal val="visible"/>
                                      </p:to>
                                    </p:set>
                                    <p:animEffect transition="in" filter="fade">
                                      <p:cBhvr>
                                        <p:cTn id="124" dur="500"/>
                                        <p:tgtEl>
                                          <p:spTgt spid="8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83"/>
                                        </p:tgtEl>
                                        <p:attrNameLst>
                                          <p:attrName>style.visibility</p:attrName>
                                        </p:attrNameLst>
                                      </p:cBhvr>
                                      <p:to>
                                        <p:strVal val="visible"/>
                                      </p:to>
                                    </p:set>
                                    <p:animEffect transition="in" filter="fade">
                                      <p:cBhvr>
                                        <p:cTn id="130" dur="500"/>
                                        <p:tgtEl>
                                          <p:spTgt spid="83"/>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38"/>
                                        </p:tgtEl>
                                        <p:attrNameLst>
                                          <p:attrName>style.visibility</p:attrName>
                                        </p:attrNameLst>
                                      </p:cBhvr>
                                      <p:to>
                                        <p:strVal val="visible"/>
                                      </p:to>
                                    </p:set>
                                    <p:animEffect transition="in" filter="fade">
                                      <p:cBhvr>
                                        <p:cTn id="144" dur="500"/>
                                        <p:tgtEl>
                                          <p:spTgt spid="38"/>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500"/>
                                        <p:tgtEl>
                                          <p:spTgt spid="85"/>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fade">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14"/>
                                        </p:tgtEl>
                                        <p:attrNameLst>
                                          <p:attrName>style.visibility</p:attrName>
                                        </p:attrNameLst>
                                      </p:cBhvr>
                                      <p:to>
                                        <p:strVal val="visible"/>
                                      </p:to>
                                    </p:set>
                                    <p:animEffect transition="in" filter="fade">
                                      <p:cBhvr>
                                        <p:cTn id="1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34" grpId="0" animBg="1"/>
      <p:bldP spid="37" grpId="0" animBg="1"/>
      <p:bldP spid="38" grpId="0" animBg="1"/>
      <p:bldP spid="40" grpId="0" animBg="1"/>
      <p:bldP spid="47" grpId="0" animBg="1"/>
      <p:bldP spid="54" grpId="0" animBg="1"/>
      <p:bldP spid="6" grpId="0"/>
      <p:bldP spid="60" grpId="0" animBg="1"/>
      <p:bldP spid="8" grpId="0"/>
      <p:bldP spid="16" grpId="0" animBg="1"/>
      <p:bldP spid="17" grpId="0" animBg="1"/>
      <p:bldP spid="18" grpId="0"/>
      <p:bldP spid="19" grpId="0" animBg="1"/>
      <p:bldP spid="20" grpId="0" animBg="1"/>
      <p:bldP spid="22" grpId="0"/>
      <p:bldP spid="25" grpId="0"/>
      <p:bldP spid="26" grpId="0"/>
      <p:bldP spid="29" grpId="0"/>
      <p:bldP spid="63" grpId="0"/>
      <p:bldP spid="64" grpId="0" animBg="1"/>
      <p:bldP spid="65" grpId="0" animBg="1"/>
      <p:bldP spid="66" grpId="0"/>
      <p:bldP spid="67" grpId="0" animBg="1"/>
      <p:bldP spid="76" grpId="0" animBg="1"/>
      <p:bldP spid="77" grpId="0" animBg="1"/>
      <p:bldP spid="78" grpId="0" animBg="1"/>
      <p:bldP spid="79" grpId="0"/>
      <p:bldP spid="80" grpId="0" animBg="1"/>
      <p:bldP spid="82" grpId="0" animBg="1"/>
      <p:bldP spid="83" grpId="0"/>
      <p:bldP spid="84" grpId="0"/>
      <p:bldP spid="85" grpId="0"/>
      <p:bldP spid="9" grpId="0" animBg="1"/>
      <p:bldP spid="12" grpId="0" animBg="1"/>
      <p:bldP spid="15" grpId="0"/>
      <p:bldP spid="21" grpId="0"/>
      <p:bldP spid="11"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B274-765A-4EBD-9702-7A0387AB518C}"/>
              </a:ext>
            </a:extLst>
          </p:cNvPr>
          <p:cNvSpPr>
            <a:spLocks noGrp="1"/>
          </p:cNvSpPr>
          <p:nvPr>
            <p:ph type="title"/>
          </p:nvPr>
        </p:nvSpPr>
        <p:spPr/>
        <p:txBody>
          <a:bodyPr>
            <a:noAutofit/>
          </a:bodyPr>
          <a:lstStyle/>
          <a:p>
            <a:r>
              <a:rPr lang="en-US" sz="3600" dirty="0"/>
              <a:t>Our Design of </a:t>
            </a:r>
            <a:r>
              <a:rPr lang="en-US" sz="3600" dirty="0" err="1">
                <a:solidFill>
                  <a:srgbClr val="FFC000"/>
                </a:solidFill>
              </a:rPr>
              <a:t>AiFi</a:t>
            </a:r>
            <a:r>
              <a:rPr lang="en-US" sz="3600" dirty="0"/>
              <a:t>: Use Neural Networks to Mimic </a:t>
            </a:r>
            <a:r>
              <a:rPr lang="en-US" sz="3600" dirty="0" err="1"/>
              <a:t>WiFi</a:t>
            </a:r>
            <a:r>
              <a:rPr lang="en-US" sz="3600" dirty="0"/>
              <a:t> PHY Processing</a:t>
            </a:r>
          </a:p>
        </p:txBody>
      </p:sp>
      <p:sp>
        <p:nvSpPr>
          <p:cNvPr id="4" name="Slide Number Placeholder 3">
            <a:extLst>
              <a:ext uri="{FF2B5EF4-FFF2-40B4-BE49-F238E27FC236}">
                <a16:creationId xmlns:a16="http://schemas.microsoft.com/office/drawing/2014/main" id="{1315A71B-CA79-41D4-9532-5A3EE0D48A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6DEE54B8-20C6-4305-AE93-38B994D8B044}"/>
              </a:ext>
            </a:extLst>
          </p:cNvPr>
          <p:cNvSpPr txBox="1"/>
          <p:nvPr/>
        </p:nvSpPr>
        <p:spPr>
          <a:xfrm>
            <a:off x="2398186" y="5918581"/>
            <a:ext cx="7575559" cy="830997"/>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All the NN modules are trained in an end-to-end manner with a unified cross-entropy loss function.</a:t>
            </a:r>
          </a:p>
        </p:txBody>
      </p:sp>
      <p:sp>
        <p:nvSpPr>
          <p:cNvPr id="94" name="Rectangle 93">
            <a:extLst>
              <a:ext uri="{FF2B5EF4-FFF2-40B4-BE49-F238E27FC236}">
                <a16:creationId xmlns:a16="http://schemas.microsoft.com/office/drawing/2014/main" id="{20D4ECA7-E13E-A122-90EC-B41F37411615}"/>
              </a:ext>
            </a:extLst>
          </p:cNvPr>
          <p:cNvSpPr/>
          <p:nvPr/>
        </p:nvSpPr>
        <p:spPr>
          <a:xfrm>
            <a:off x="2103208" y="1884543"/>
            <a:ext cx="5754876" cy="2678200"/>
          </a:xfrm>
          <a:prstGeom prst="rect">
            <a:avLst/>
          </a:prstGeom>
          <a:solidFill>
            <a:srgbClr val="ED7D31">
              <a:lumMod val="40000"/>
              <a:lumOff val="60000"/>
            </a:srgbClr>
          </a:solidFill>
          <a:ln w="5715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2FF2372-479F-8E96-C57A-EBD5FC971FFA}"/>
              </a:ext>
            </a:extLst>
          </p:cNvPr>
          <p:cNvSpPr/>
          <p:nvPr/>
        </p:nvSpPr>
        <p:spPr>
          <a:xfrm>
            <a:off x="4177645" y="4642739"/>
            <a:ext cx="4914472" cy="1065415"/>
          </a:xfrm>
          <a:prstGeom prst="rect">
            <a:avLst/>
          </a:prstGeom>
          <a:solidFill>
            <a:srgbClr val="4472C4">
              <a:lumMod val="20000"/>
              <a:lumOff val="80000"/>
            </a:srgbClr>
          </a:solidFill>
          <a:ln w="57150" cap="flat" cmpd="sng" algn="ctr">
            <a:solidFill>
              <a:srgbClr val="7030A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Rectangle: Rounded Corners 97">
            <a:extLst>
              <a:ext uri="{FF2B5EF4-FFF2-40B4-BE49-F238E27FC236}">
                <a16:creationId xmlns:a16="http://schemas.microsoft.com/office/drawing/2014/main" id="{6041B4F8-B26F-8B63-CFA3-EF208ABFEC68}"/>
              </a:ext>
            </a:extLst>
          </p:cNvPr>
          <p:cNvSpPr/>
          <p:nvPr/>
        </p:nvSpPr>
        <p:spPr>
          <a:xfrm>
            <a:off x="799690" y="4895316"/>
            <a:ext cx="1149927" cy="536927"/>
          </a:xfrm>
          <a:prstGeom prst="roundRect">
            <a:avLst/>
          </a:prstGeom>
          <a:solidFill>
            <a:srgbClr val="ED7D31"/>
          </a:solidFill>
          <a:ln w="12700" cap="flat" cmpd="sng" algn="ctr">
            <a:solidFill>
              <a:sysClr val="windowText" lastClr="000000">
                <a:shade val="50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Interfered signal</a:t>
            </a:r>
          </a:p>
        </p:txBody>
      </p:sp>
      <p:sp>
        <p:nvSpPr>
          <p:cNvPr id="99" name="Rectangle 98">
            <a:extLst>
              <a:ext uri="{FF2B5EF4-FFF2-40B4-BE49-F238E27FC236}">
                <a16:creationId xmlns:a16="http://schemas.microsoft.com/office/drawing/2014/main" id="{1D1C43B6-6E06-F8DE-A631-E2ECC1A2E8A3}"/>
              </a:ext>
            </a:extLst>
          </p:cNvPr>
          <p:cNvSpPr/>
          <p:nvPr/>
        </p:nvSpPr>
        <p:spPr>
          <a:xfrm>
            <a:off x="3498543" y="4408859"/>
            <a:ext cx="139056" cy="234226"/>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2B19DF6F-8572-A68A-766E-76D12AEC4789}"/>
              </a:ext>
            </a:extLst>
          </p:cNvPr>
          <p:cNvSpPr txBox="1"/>
          <p:nvPr/>
        </p:nvSpPr>
        <p:spPr>
          <a:xfrm>
            <a:off x="882699" y="1851818"/>
            <a:ext cx="1019460" cy="41144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0000"/>
                </a:solidFill>
                <a:effectLst/>
                <a:uLnTx/>
                <a:uFillTx/>
              </a:rPr>
              <a:t>Inputs</a:t>
            </a:r>
          </a:p>
        </p:txBody>
      </p:sp>
      <p:sp>
        <p:nvSpPr>
          <p:cNvPr id="101" name="TextBox 100">
            <a:extLst>
              <a:ext uri="{FF2B5EF4-FFF2-40B4-BE49-F238E27FC236}">
                <a16:creationId xmlns:a16="http://schemas.microsoft.com/office/drawing/2014/main" id="{D1A31D58-1682-8917-CB06-65CC1286261D}"/>
              </a:ext>
            </a:extLst>
          </p:cNvPr>
          <p:cNvSpPr txBox="1"/>
          <p:nvPr/>
        </p:nvSpPr>
        <p:spPr>
          <a:xfrm>
            <a:off x="2090173" y="1906844"/>
            <a:ext cx="1889447" cy="33855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rPr>
              <a:t>Feature Extraction</a:t>
            </a:r>
          </a:p>
        </p:txBody>
      </p:sp>
      <p:sp>
        <p:nvSpPr>
          <p:cNvPr id="102" name="Rectangle 101">
            <a:extLst>
              <a:ext uri="{FF2B5EF4-FFF2-40B4-BE49-F238E27FC236}">
                <a16:creationId xmlns:a16="http://schemas.microsoft.com/office/drawing/2014/main" id="{EDF7512F-57A7-EC20-1727-06FFF1B277DB}"/>
              </a:ext>
            </a:extLst>
          </p:cNvPr>
          <p:cNvSpPr/>
          <p:nvPr/>
        </p:nvSpPr>
        <p:spPr>
          <a:xfrm>
            <a:off x="7985116" y="1884543"/>
            <a:ext cx="3859398" cy="2663828"/>
          </a:xfrm>
          <a:prstGeom prst="rect">
            <a:avLst/>
          </a:prstGeom>
          <a:solidFill>
            <a:srgbClr val="70AD47">
              <a:lumMod val="20000"/>
              <a:lumOff val="80000"/>
            </a:srgbClr>
          </a:solidFill>
          <a:ln w="57150" cap="flat" cmpd="sng" algn="ctr">
            <a:solidFill>
              <a:srgbClr val="70AD47"/>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3" name="Connector: Elbow 102">
            <a:extLst>
              <a:ext uri="{FF2B5EF4-FFF2-40B4-BE49-F238E27FC236}">
                <a16:creationId xmlns:a16="http://schemas.microsoft.com/office/drawing/2014/main" id="{33B9623C-C22D-99F0-957B-801826BD853B}"/>
              </a:ext>
            </a:extLst>
          </p:cNvPr>
          <p:cNvCxnSpPr>
            <a:cxnSpLocks/>
            <a:stCxn id="120" idx="5"/>
            <a:endCxn id="173" idx="0"/>
          </p:cNvCxnSpPr>
          <p:nvPr/>
        </p:nvCxnSpPr>
        <p:spPr>
          <a:xfrm>
            <a:off x="3042748" y="2400163"/>
            <a:ext cx="217060" cy="213333"/>
          </a:xfrm>
          <a:prstGeom prst="bentConnector2">
            <a:avLst/>
          </a:prstGeom>
          <a:noFill/>
          <a:ln w="28575" cap="flat" cmpd="sng" algn="ctr">
            <a:solidFill>
              <a:sysClr val="windowText" lastClr="000000"/>
            </a:solidFill>
            <a:prstDash val="solid"/>
            <a:miter lim="800000"/>
            <a:tailEnd type="triangle"/>
          </a:ln>
          <a:effectLst/>
        </p:spPr>
      </p:cxnSp>
      <p:cxnSp>
        <p:nvCxnSpPr>
          <p:cNvPr id="104" name="Connector: Elbow 103">
            <a:extLst>
              <a:ext uri="{FF2B5EF4-FFF2-40B4-BE49-F238E27FC236}">
                <a16:creationId xmlns:a16="http://schemas.microsoft.com/office/drawing/2014/main" id="{204259D1-7DEC-696D-69D7-BFCCB82D4EC6}"/>
              </a:ext>
            </a:extLst>
          </p:cNvPr>
          <p:cNvCxnSpPr>
            <a:cxnSpLocks/>
            <a:stCxn id="125" idx="4"/>
            <a:endCxn id="173" idx="4"/>
          </p:cNvCxnSpPr>
          <p:nvPr/>
        </p:nvCxnSpPr>
        <p:spPr>
          <a:xfrm flipV="1">
            <a:off x="2890254" y="2902744"/>
            <a:ext cx="369555" cy="186494"/>
          </a:xfrm>
          <a:prstGeom prst="bentConnector2">
            <a:avLst/>
          </a:prstGeom>
          <a:noFill/>
          <a:ln w="28575" cap="flat" cmpd="sng" algn="ctr">
            <a:solidFill>
              <a:sysClr val="windowText" lastClr="000000"/>
            </a:solidFill>
            <a:prstDash val="solid"/>
            <a:miter lim="800000"/>
            <a:tailEnd type="triangle"/>
          </a:ln>
          <a:effectLst/>
        </p:spPr>
      </p:cxnSp>
      <p:sp>
        <p:nvSpPr>
          <p:cNvPr id="105" name="Rectangle: Rounded Corners 104">
            <a:extLst>
              <a:ext uri="{FF2B5EF4-FFF2-40B4-BE49-F238E27FC236}">
                <a16:creationId xmlns:a16="http://schemas.microsoft.com/office/drawing/2014/main" id="{E2774D18-6545-A083-D31B-700CDD9309A7}"/>
              </a:ext>
            </a:extLst>
          </p:cNvPr>
          <p:cNvSpPr/>
          <p:nvPr/>
        </p:nvSpPr>
        <p:spPr>
          <a:xfrm>
            <a:off x="8089774" y="3428363"/>
            <a:ext cx="1606314" cy="610046"/>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white"/>
                </a:solidFill>
                <a:effectLst/>
                <a:uLnTx/>
                <a:uFillTx/>
                <a:latin typeface="Calibri" panose="020F0502020204030204"/>
                <a:ea typeface="+mn-ea"/>
                <a:cs typeface="+mn-cs"/>
              </a:rPr>
              <a:t>Payload correction NN</a:t>
            </a:r>
            <a:endParaRPr kumimoji="0" lang="en-US" b="1"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06" name="Connector: Elbow 105">
            <a:extLst>
              <a:ext uri="{FF2B5EF4-FFF2-40B4-BE49-F238E27FC236}">
                <a16:creationId xmlns:a16="http://schemas.microsoft.com/office/drawing/2014/main" id="{C28A3AFE-2736-D638-63E2-3AAAECDB0443}"/>
              </a:ext>
            </a:extLst>
          </p:cNvPr>
          <p:cNvCxnSpPr>
            <a:cxnSpLocks/>
            <a:stCxn id="112" idx="3"/>
            <a:endCxn id="144" idx="1"/>
          </p:cNvCxnSpPr>
          <p:nvPr/>
        </p:nvCxnSpPr>
        <p:spPr>
          <a:xfrm flipV="1">
            <a:off x="5065509" y="3898462"/>
            <a:ext cx="251835" cy="488"/>
          </a:xfrm>
          <a:prstGeom prst="bentConnector3">
            <a:avLst>
              <a:gd name="adj1" fmla="val 50000"/>
            </a:avLst>
          </a:prstGeom>
          <a:noFill/>
          <a:ln w="28575" cap="flat" cmpd="sng" algn="ctr">
            <a:solidFill>
              <a:sysClr val="windowText" lastClr="000000"/>
            </a:solidFill>
            <a:prstDash val="solid"/>
            <a:miter lim="800000"/>
            <a:tailEnd type="triangle"/>
          </a:ln>
          <a:effectLst/>
        </p:spPr>
      </p:cxnSp>
      <p:cxnSp>
        <p:nvCxnSpPr>
          <p:cNvPr id="107" name="Connector: Elbow 106">
            <a:extLst>
              <a:ext uri="{FF2B5EF4-FFF2-40B4-BE49-F238E27FC236}">
                <a16:creationId xmlns:a16="http://schemas.microsoft.com/office/drawing/2014/main" id="{0CF19C0A-036C-C85E-7599-00A641E921F3}"/>
              </a:ext>
            </a:extLst>
          </p:cNvPr>
          <p:cNvCxnSpPr>
            <a:cxnSpLocks/>
            <a:stCxn id="169" idx="6"/>
          </p:cNvCxnSpPr>
          <p:nvPr/>
        </p:nvCxnSpPr>
        <p:spPr>
          <a:xfrm>
            <a:off x="7232880" y="4932713"/>
            <a:ext cx="511850" cy="205047"/>
          </a:xfrm>
          <a:prstGeom prst="bentConnector3">
            <a:avLst>
              <a:gd name="adj1" fmla="val 50000"/>
            </a:avLst>
          </a:prstGeom>
          <a:noFill/>
          <a:ln w="28575" cap="flat" cmpd="sng" algn="ctr">
            <a:solidFill>
              <a:sysClr val="windowText" lastClr="000000"/>
            </a:solidFill>
            <a:prstDash val="solid"/>
            <a:miter lim="800000"/>
            <a:tailEnd type="triangle"/>
          </a:ln>
          <a:effectLst/>
        </p:spPr>
      </p:cxnSp>
      <p:sp>
        <p:nvSpPr>
          <p:cNvPr id="108" name="TextBox 107">
            <a:extLst>
              <a:ext uri="{FF2B5EF4-FFF2-40B4-BE49-F238E27FC236}">
                <a16:creationId xmlns:a16="http://schemas.microsoft.com/office/drawing/2014/main" id="{51B5F7AF-970C-3DA4-B226-5731A2F9DD99}"/>
              </a:ext>
            </a:extLst>
          </p:cNvPr>
          <p:cNvSpPr txBox="1"/>
          <p:nvPr/>
        </p:nvSpPr>
        <p:spPr>
          <a:xfrm>
            <a:off x="10187692" y="4785085"/>
            <a:ext cx="1553249" cy="584775"/>
          </a:xfrm>
          <a:prstGeom prst="rect">
            <a:avLst/>
          </a:prstGeom>
          <a:solidFill>
            <a:srgbClr val="ED7D31"/>
          </a:solidFill>
          <a:ln w="12700" cap="flat" cmpd="sng" algn="ctr">
            <a:solidFill>
              <a:srgbClr val="ED7D31">
                <a:shade val="50000"/>
              </a:srgbClr>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Corrected data payload</a:t>
            </a:r>
          </a:p>
        </p:txBody>
      </p:sp>
      <p:cxnSp>
        <p:nvCxnSpPr>
          <p:cNvPr id="109" name="Connector: Elbow 108">
            <a:extLst>
              <a:ext uri="{FF2B5EF4-FFF2-40B4-BE49-F238E27FC236}">
                <a16:creationId xmlns:a16="http://schemas.microsoft.com/office/drawing/2014/main" id="{2CB6DE43-A933-8F0B-CE48-D7672C8AEEC3}"/>
              </a:ext>
            </a:extLst>
          </p:cNvPr>
          <p:cNvCxnSpPr>
            <a:cxnSpLocks/>
            <a:stCxn id="131" idx="5"/>
            <a:endCxn id="108" idx="0"/>
          </p:cNvCxnSpPr>
          <p:nvPr/>
        </p:nvCxnSpPr>
        <p:spPr>
          <a:xfrm flipH="1">
            <a:off x="10964317" y="3064352"/>
            <a:ext cx="204996" cy="1720733"/>
          </a:xfrm>
          <a:prstGeom prst="bentConnector4">
            <a:avLst>
              <a:gd name="adj1" fmla="val -188954"/>
              <a:gd name="adj2" fmla="val 62731"/>
            </a:avLst>
          </a:prstGeom>
          <a:noFill/>
          <a:ln w="28575" cap="flat" cmpd="sng" algn="ctr">
            <a:solidFill>
              <a:srgbClr val="C00000"/>
            </a:solidFill>
            <a:prstDash val="solid"/>
            <a:miter lim="800000"/>
            <a:tailEnd type="triangle"/>
          </a:ln>
          <a:effectLst/>
        </p:spPr>
      </p:cxnSp>
      <p:sp>
        <p:nvSpPr>
          <p:cNvPr id="110" name="Rectangle 109">
            <a:extLst>
              <a:ext uri="{FF2B5EF4-FFF2-40B4-BE49-F238E27FC236}">
                <a16:creationId xmlns:a16="http://schemas.microsoft.com/office/drawing/2014/main" id="{959026A9-75EB-A0DB-EFE0-1C73517C4A10}"/>
              </a:ext>
            </a:extLst>
          </p:cNvPr>
          <p:cNvSpPr/>
          <p:nvPr/>
        </p:nvSpPr>
        <p:spPr>
          <a:xfrm>
            <a:off x="9973745" y="1919544"/>
            <a:ext cx="303394" cy="1743941"/>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Connector: Elbow 110">
            <a:extLst>
              <a:ext uri="{FF2B5EF4-FFF2-40B4-BE49-F238E27FC236}">
                <a16:creationId xmlns:a16="http://schemas.microsoft.com/office/drawing/2014/main" id="{8E6F09B9-70D1-5103-6D7F-1ACA73CB2DB5}"/>
              </a:ext>
            </a:extLst>
          </p:cNvPr>
          <p:cNvCxnSpPr>
            <a:cxnSpLocks/>
            <a:stCxn id="98" idx="3"/>
          </p:cNvCxnSpPr>
          <p:nvPr/>
        </p:nvCxnSpPr>
        <p:spPr>
          <a:xfrm>
            <a:off x="1949617" y="5163780"/>
            <a:ext cx="3178161" cy="251082"/>
          </a:xfrm>
          <a:prstGeom prst="bentConnector3">
            <a:avLst>
              <a:gd name="adj1" fmla="val 50000"/>
            </a:avLst>
          </a:prstGeom>
          <a:noFill/>
          <a:ln w="38100" cap="flat" cmpd="sng" algn="ctr">
            <a:solidFill>
              <a:srgbClr val="C00000"/>
            </a:solidFill>
            <a:prstDash val="solid"/>
            <a:miter lim="800000"/>
            <a:tailEnd type="triangle"/>
          </a:ln>
          <a:effectLst/>
        </p:spPr>
      </p:cxnSp>
      <p:sp>
        <p:nvSpPr>
          <p:cNvPr id="112" name="TextBox 111">
            <a:extLst>
              <a:ext uri="{FF2B5EF4-FFF2-40B4-BE49-F238E27FC236}">
                <a16:creationId xmlns:a16="http://schemas.microsoft.com/office/drawing/2014/main" id="{E0A4D94B-AD40-906B-C116-1944684D7F0F}"/>
              </a:ext>
            </a:extLst>
          </p:cNvPr>
          <p:cNvSpPr txBox="1"/>
          <p:nvPr/>
        </p:nvSpPr>
        <p:spPr>
          <a:xfrm>
            <a:off x="3623033" y="3652728"/>
            <a:ext cx="1442477" cy="492443"/>
          </a:xfrm>
          <a:prstGeom prst="rect">
            <a:avLst/>
          </a:prstGeom>
          <a:solidFill>
            <a:srgbClr val="ED7D31">
              <a:lumMod val="20000"/>
              <a:lumOff val="80000"/>
            </a:srgbClr>
          </a:solidFill>
          <a:ln w="28575" cap="flat" cmpd="sng" algn="ctr">
            <a:solidFill>
              <a:sysClr val="windowText" lastClr="000000"/>
            </a:solidFill>
            <a:prstDash val="solid"/>
            <a:miter lim="800000"/>
          </a:ln>
          <a:effectLst/>
        </p:spPr>
        <p:txBody>
          <a:bodyPr wrap="squar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Interference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Features from PI</a:t>
            </a:r>
          </a:p>
        </p:txBody>
      </p:sp>
      <p:sp>
        <p:nvSpPr>
          <p:cNvPr id="113" name="TextBox 112">
            <a:extLst>
              <a:ext uri="{FF2B5EF4-FFF2-40B4-BE49-F238E27FC236}">
                <a16:creationId xmlns:a16="http://schemas.microsoft.com/office/drawing/2014/main" id="{C0362D52-0577-A123-C145-CC497ABA6D16}"/>
              </a:ext>
            </a:extLst>
          </p:cNvPr>
          <p:cNvSpPr txBox="1"/>
          <p:nvPr/>
        </p:nvSpPr>
        <p:spPr>
          <a:xfrm>
            <a:off x="3621780" y="2503629"/>
            <a:ext cx="1801538" cy="523220"/>
          </a:xfrm>
          <a:prstGeom prst="rect">
            <a:avLst/>
          </a:prstGeom>
          <a:solidFill>
            <a:srgbClr val="ED7D31">
              <a:lumMod val="20000"/>
              <a:lumOff val="80000"/>
            </a:srgbClr>
          </a:solidFill>
          <a:ln w="28575" cap="flat" cmpd="sng" algn="ctr">
            <a:solidFill>
              <a:sysClr val="windowText" lastClr="000000"/>
            </a:solidFill>
            <a:prstDash val="solid"/>
            <a:miter lim="800000"/>
          </a:ln>
          <a:effectLst/>
        </p:spPr>
        <p:txBody>
          <a:bodyPr wrap="squar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Interference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Features from CSI</a:t>
            </a:r>
          </a:p>
        </p:txBody>
      </p:sp>
      <p:sp>
        <p:nvSpPr>
          <p:cNvPr id="114" name="TextBox 113">
            <a:extLst>
              <a:ext uri="{FF2B5EF4-FFF2-40B4-BE49-F238E27FC236}">
                <a16:creationId xmlns:a16="http://schemas.microsoft.com/office/drawing/2014/main" id="{41AEE7BE-3B0C-2323-B314-7D2E2362C55D}"/>
              </a:ext>
            </a:extLst>
          </p:cNvPr>
          <p:cNvSpPr txBox="1"/>
          <p:nvPr/>
        </p:nvSpPr>
        <p:spPr>
          <a:xfrm>
            <a:off x="4916493" y="1880118"/>
            <a:ext cx="3036657" cy="411442"/>
          </a:xfrm>
          <a:prstGeom prst="rect">
            <a:avLst/>
          </a:prstGeom>
          <a:noFill/>
          <a:ln w="12700" cap="flat" cmpd="sng" algn="ctr">
            <a:no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ED7D31">
                    <a:lumMod val="50000"/>
                  </a:srgbClr>
                </a:solidFill>
                <a:effectLst/>
                <a:uLnTx/>
                <a:uFillTx/>
                <a:latin typeface="Calibri" panose="020F0502020204030204"/>
                <a:ea typeface="+mn-ea"/>
                <a:cs typeface="+mn-cs"/>
              </a:rPr>
              <a:t>1. Interference </a:t>
            </a:r>
            <a:r>
              <a:rPr kumimoji="0" lang="en-US" altLang="zh-CN" sz="2000" b="1" i="0" u="none" strike="noStrike" kern="0" cap="none" spc="0" normalizeH="0" baseline="0" noProof="0" dirty="0">
                <a:ln>
                  <a:noFill/>
                </a:ln>
                <a:solidFill>
                  <a:srgbClr val="ED7D31">
                    <a:lumMod val="50000"/>
                  </a:srgbClr>
                </a:solidFill>
                <a:effectLst/>
                <a:uLnTx/>
                <a:uFillTx/>
                <a:latin typeface="Calibri" panose="020F0502020204030204"/>
                <a:ea typeface="等线" panose="02010600030101010101" pitchFamily="2" charset="-122"/>
                <a:cs typeface="+mn-cs"/>
              </a:rPr>
              <a:t>Estimation</a:t>
            </a:r>
            <a:endParaRPr kumimoji="0" lang="en-US" sz="2000" b="1" i="0" u="none" strike="noStrike" kern="0" cap="none" spc="0" normalizeH="0" baseline="0" noProof="0" dirty="0">
              <a:ln>
                <a:noFill/>
              </a:ln>
              <a:solidFill>
                <a:srgbClr val="ED7D31">
                  <a:lumMod val="50000"/>
                </a:srgbClr>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6C458E69-C1C5-3E3F-191D-97B8D99B657E}"/>
              </a:ext>
            </a:extLst>
          </p:cNvPr>
          <p:cNvCxnSpPr>
            <a:cxnSpLocks/>
            <a:endCxn id="112" idx="1"/>
          </p:cNvCxnSpPr>
          <p:nvPr/>
        </p:nvCxnSpPr>
        <p:spPr>
          <a:xfrm flipV="1">
            <a:off x="3375821" y="3898950"/>
            <a:ext cx="247212" cy="1811"/>
          </a:xfrm>
          <a:prstGeom prst="straightConnector1">
            <a:avLst/>
          </a:prstGeom>
          <a:noFill/>
          <a:ln w="38100" cap="flat" cmpd="sng" algn="ctr">
            <a:solidFill>
              <a:sysClr val="windowText" lastClr="000000"/>
            </a:solidFill>
            <a:prstDash val="solid"/>
            <a:miter lim="800000"/>
            <a:tailEnd type="triangle"/>
          </a:ln>
          <a:effectLst/>
        </p:spPr>
      </p:cxnSp>
      <p:cxnSp>
        <p:nvCxnSpPr>
          <p:cNvPr id="116" name="Connector: Elbow 115">
            <a:extLst>
              <a:ext uri="{FF2B5EF4-FFF2-40B4-BE49-F238E27FC236}">
                <a16:creationId xmlns:a16="http://schemas.microsoft.com/office/drawing/2014/main" id="{75B248FA-D93B-78EC-9032-88B8417A0E7D}"/>
              </a:ext>
            </a:extLst>
          </p:cNvPr>
          <p:cNvCxnSpPr>
            <a:cxnSpLocks/>
            <a:endCxn id="105" idx="3"/>
          </p:cNvCxnSpPr>
          <p:nvPr/>
        </p:nvCxnSpPr>
        <p:spPr>
          <a:xfrm rot="5400000">
            <a:off x="9519097" y="3278737"/>
            <a:ext cx="631641" cy="277656"/>
          </a:xfrm>
          <a:prstGeom prst="bentConnector2">
            <a:avLst/>
          </a:prstGeom>
          <a:noFill/>
          <a:ln w="28575" cap="flat" cmpd="sng" algn="ctr">
            <a:solidFill>
              <a:sysClr val="windowText" lastClr="000000"/>
            </a:solidFill>
            <a:prstDash val="solid"/>
            <a:miter lim="800000"/>
            <a:tailEnd type="triangle"/>
          </a:ln>
          <a:effectLst/>
        </p:spPr>
      </p:cxnSp>
      <p:cxnSp>
        <p:nvCxnSpPr>
          <p:cNvPr id="117" name="Connector: Elbow 116">
            <a:extLst>
              <a:ext uri="{FF2B5EF4-FFF2-40B4-BE49-F238E27FC236}">
                <a16:creationId xmlns:a16="http://schemas.microsoft.com/office/drawing/2014/main" id="{727412FF-D000-70CC-8440-6435723392DA}"/>
              </a:ext>
            </a:extLst>
          </p:cNvPr>
          <p:cNvCxnSpPr>
            <a:cxnSpLocks/>
            <a:stCxn id="105" idx="0"/>
          </p:cNvCxnSpPr>
          <p:nvPr/>
        </p:nvCxnSpPr>
        <p:spPr>
          <a:xfrm rot="5400000" flipH="1" flipV="1">
            <a:off x="9497314" y="2497361"/>
            <a:ext cx="326620" cy="1535384"/>
          </a:xfrm>
          <a:prstGeom prst="bentConnector2">
            <a:avLst/>
          </a:prstGeom>
          <a:noFill/>
          <a:ln w="28575" cap="flat" cmpd="sng" algn="ctr">
            <a:solidFill>
              <a:sysClr val="windowText" lastClr="000000"/>
            </a:solidFill>
            <a:prstDash val="solid"/>
            <a:miter lim="800000"/>
            <a:tailEnd type="triangle"/>
          </a:ln>
          <a:effectLst/>
        </p:spPr>
      </p:cxnSp>
      <p:grpSp>
        <p:nvGrpSpPr>
          <p:cNvPr id="118" name="Group 117">
            <a:extLst>
              <a:ext uri="{FF2B5EF4-FFF2-40B4-BE49-F238E27FC236}">
                <a16:creationId xmlns:a16="http://schemas.microsoft.com/office/drawing/2014/main" id="{2DD4CB6B-2DCF-E5E3-EE85-2ECAAE3D09F9}"/>
              </a:ext>
            </a:extLst>
          </p:cNvPr>
          <p:cNvGrpSpPr/>
          <p:nvPr/>
        </p:nvGrpSpPr>
        <p:grpSpPr>
          <a:xfrm>
            <a:off x="2510800" y="2261391"/>
            <a:ext cx="531948" cy="426382"/>
            <a:chOff x="5407769" y="1309943"/>
            <a:chExt cx="623321" cy="678992"/>
          </a:xfrm>
        </p:grpSpPr>
        <p:sp>
          <p:nvSpPr>
            <p:cNvPr id="119" name="Cube 118">
              <a:extLst>
                <a:ext uri="{FF2B5EF4-FFF2-40B4-BE49-F238E27FC236}">
                  <a16:creationId xmlns:a16="http://schemas.microsoft.com/office/drawing/2014/main" id="{CAC11078-510D-58B5-7123-2132CB48FB74}"/>
                </a:ext>
              </a:extLst>
            </p:cNvPr>
            <p:cNvSpPr/>
            <p:nvPr/>
          </p:nvSpPr>
          <p:spPr>
            <a:xfrm>
              <a:off x="5407769" y="1434589"/>
              <a:ext cx="159729" cy="453088"/>
            </a:xfrm>
            <a:prstGeom prst="cube">
              <a:avLst>
                <a:gd name="adj" fmla="val 73738"/>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Cube 119">
              <a:extLst>
                <a:ext uri="{FF2B5EF4-FFF2-40B4-BE49-F238E27FC236}">
                  <a16:creationId xmlns:a16="http://schemas.microsoft.com/office/drawing/2014/main" id="{BAD5C782-2E13-88D8-A117-FCA89C39E919}"/>
                </a:ext>
              </a:extLst>
            </p:cNvPr>
            <p:cNvSpPr/>
            <p:nvPr/>
          </p:nvSpPr>
          <p:spPr>
            <a:xfrm>
              <a:off x="5810951" y="1309943"/>
              <a:ext cx="220139" cy="678992"/>
            </a:xfrm>
            <a:prstGeom prst="cube">
              <a:avLst>
                <a:gd name="adj" fmla="val 73738"/>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1" name="Straight Arrow Connector 120">
              <a:extLst>
                <a:ext uri="{FF2B5EF4-FFF2-40B4-BE49-F238E27FC236}">
                  <a16:creationId xmlns:a16="http://schemas.microsoft.com/office/drawing/2014/main" id="{D68A6243-37BA-D996-4250-906DE5B95D76}"/>
                </a:ext>
              </a:extLst>
            </p:cNvPr>
            <p:cNvCxnSpPr>
              <a:cxnSpLocks/>
              <a:stCxn id="119" idx="0"/>
              <a:endCxn id="120" idx="0"/>
            </p:cNvCxnSpPr>
            <p:nvPr/>
          </p:nvCxnSpPr>
          <p:spPr>
            <a:xfrm flipV="1">
              <a:off x="5546524" y="1309943"/>
              <a:ext cx="455660" cy="124646"/>
            </a:xfrm>
            <a:prstGeom prst="straightConnector1">
              <a:avLst/>
            </a:prstGeom>
            <a:noFill/>
            <a:ln w="9525" cap="flat" cmpd="sng" algn="ctr">
              <a:solidFill>
                <a:sysClr val="windowText" lastClr="000000"/>
              </a:solidFill>
              <a:prstDash val="dash"/>
              <a:miter lim="800000"/>
              <a:headEnd type="none" w="med" len="med"/>
              <a:tailEnd type="none" w="med" len="med"/>
            </a:ln>
            <a:effectLst/>
          </p:spPr>
        </p:cxnSp>
        <p:cxnSp>
          <p:nvCxnSpPr>
            <p:cNvPr id="122" name="Straight Arrow Connector 121">
              <a:extLst>
                <a:ext uri="{FF2B5EF4-FFF2-40B4-BE49-F238E27FC236}">
                  <a16:creationId xmlns:a16="http://schemas.microsoft.com/office/drawing/2014/main" id="{C079F88D-59A0-DA84-D7FA-F6E39C502E76}"/>
                </a:ext>
              </a:extLst>
            </p:cNvPr>
            <p:cNvCxnSpPr>
              <a:cxnSpLocks/>
              <a:stCxn id="119" idx="3"/>
              <a:endCxn id="120" idx="3"/>
            </p:cNvCxnSpPr>
            <p:nvPr/>
          </p:nvCxnSpPr>
          <p:spPr>
            <a:xfrm>
              <a:off x="5428743" y="1887677"/>
              <a:ext cx="411114" cy="101258"/>
            </a:xfrm>
            <a:prstGeom prst="straightConnector1">
              <a:avLst/>
            </a:prstGeom>
            <a:noFill/>
            <a:ln w="9525" cap="flat" cmpd="sng" algn="ctr">
              <a:solidFill>
                <a:sysClr val="windowText" lastClr="000000"/>
              </a:solidFill>
              <a:prstDash val="dash"/>
              <a:miter lim="800000"/>
              <a:headEnd type="none" w="med" len="med"/>
              <a:tailEnd type="none" w="med" len="med"/>
            </a:ln>
            <a:effectLst/>
          </p:spPr>
        </p:cxnSp>
      </p:grpSp>
      <p:grpSp>
        <p:nvGrpSpPr>
          <p:cNvPr id="123" name="Group 122">
            <a:extLst>
              <a:ext uri="{FF2B5EF4-FFF2-40B4-BE49-F238E27FC236}">
                <a16:creationId xmlns:a16="http://schemas.microsoft.com/office/drawing/2014/main" id="{A3A63E28-C250-9992-F5D4-5011709A53E5}"/>
              </a:ext>
            </a:extLst>
          </p:cNvPr>
          <p:cNvGrpSpPr/>
          <p:nvPr/>
        </p:nvGrpSpPr>
        <p:grpSpPr>
          <a:xfrm>
            <a:off x="2467449" y="2814942"/>
            <a:ext cx="571683" cy="388638"/>
            <a:chOff x="5349511" y="2054621"/>
            <a:chExt cx="623321" cy="678992"/>
          </a:xfrm>
        </p:grpSpPr>
        <p:sp>
          <p:nvSpPr>
            <p:cNvPr id="124" name="Cube 123">
              <a:extLst>
                <a:ext uri="{FF2B5EF4-FFF2-40B4-BE49-F238E27FC236}">
                  <a16:creationId xmlns:a16="http://schemas.microsoft.com/office/drawing/2014/main" id="{38FB6358-6705-F63B-17B6-11F82CEEB374}"/>
                </a:ext>
              </a:extLst>
            </p:cNvPr>
            <p:cNvSpPr/>
            <p:nvPr/>
          </p:nvSpPr>
          <p:spPr>
            <a:xfrm>
              <a:off x="5349511" y="2179267"/>
              <a:ext cx="159729" cy="453088"/>
            </a:xfrm>
            <a:prstGeom prst="cube">
              <a:avLst>
                <a:gd name="adj" fmla="val 73738"/>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Cube 124">
              <a:extLst>
                <a:ext uri="{FF2B5EF4-FFF2-40B4-BE49-F238E27FC236}">
                  <a16:creationId xmlns:a16="http://schemas.microsoft.com/office/drawing/2014/main" id="{571FEF95-6D25-DE62-1B58-A4CD8DBF9B47}"/>
                </a:ext>
              </a:extLst>
            </p:cNvPr>
            <p:cNvSpPr/>
            <p:nvPr/>
          </p:nvSpPr>
          <p:spPr>
            <a:xfrm>
              <a:off x="5752693" y="2054621"/>
              <a:ext cx="220139" cy="678992"/>
            </a:xfrm>
            <a:prstGeom prst="cube">
              <a:avLst>
                <a:gd name="adj" fmla="val 73738"/>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6" name="Straight Arrow Connector 125">
              <a:extLst>
                <a:ext uri="{FF2B5EF4-FFF2-40B4-BE49-F238E27FC236}">
                  <a16:creationId xmlns:a16="http://schemas.microsoft.com/office/drawing/2014/main" id="{9B8EF42C-F5A3-AAAC-4FAC-234017CAA2F8}"/>
                </a:ext>
              </a:extLst>
            </p:cNvPr>
            <p:cNvCxnSpPr>
              <a:cxnSpLocks/>
              <a:stCxn id="124" idx="0"/>
              <a:endCxn id="125" idx="0"/>
            </p:cNvCxnSpPr>
            <p:nvPr/>
          </p:nvCxnSpPr>
          <p:spPr>
            <a:xfrm flipV="1">
              <a:off x="5488266" y="2054621"/>
              <a:ext cx="455660" cy="124646"/>
            </a:xfrm>
            <a:prstGeom prst="straightConnector1">
              <a:avLst/>
            </a:prstGeom>
            <a:noFill/>
            <a:ln w="9525" cap="flat" cmpd="sng" algn="ctr">
              <a:solidFill>
                <a:sysClr val="windowText" lastClr="000000"/>
              </a:solidFill>
              <a:prstDash val="dash"/>
              <a:miter lim="800000"/>
              <a:headEnd type="none" w="med" len="med"/>
              <a:tailEnd type="none" w="med" len="med"/>
            </a:ln>
            <a:effectLst/>
          </p:spPr>
        </p:cxnSp>
        <p:cxnSp>
          <p:nvCxnSpPr>
            <p:cNvPr id="127" name="Straight Arrow Connector 126">
              <a:extLst>
                <a:ext uri="{FF2B5EF4-FFF2-40B4-BE49-F238E27FC236}">
                  <a16:creationId xmlns:a16="http://schemas.microsoft.com/office/drawing/2014/main" id="{07247202-328B-1EEB-C63B-99A7D694D5B7}"/>
                </a:ext>
              </a:extLst>
            </p:cNvPr>
            <p:cNvCxnSpPr>
              <a:cxnSpLocks/>
              <a:stCxn id="124" idx="3"/>
              <a:endCxn id="125" idx="3"/>
            </p:cNvCxnSpPr>
            <p:nvPr/>
          </p:nvCxnSpPr>
          <p:spPr>
            <a:xfrm>
              <a:off x="5370485" y="2632355"/>
              <a:ext cx="411114" cy="101258"/>
            </a:xfrm>
            <a:prstGeom prst="straightConnector1">
              <a:avLst/>
            </a:prstGeom>
            <a:noFill/>
            <a:ln w="9525" cap="flat" cmpd="sng" algn="ctr">
              <a:solidFill>
                <a:sysClr val="windowText" lastClr="000000"/>
              </a:solidFill>
              <a:prstDash val="dash"/>
              <a:miter lim="800000"/>
              <a:headEnd type="none" w="med" len="med"/>
              <a:tailEnd type="none" w="med" len="med"/>
            </a:ln>
            <a:effectLst/>
          </p:spPr>
        </p:cxnSp>
      </p:grpSp>
      <p:cxnSp>
        <p:nvCxnSpPr>
          <p:cNvPr id="128" name="Straight Arrow Connector 127">
            <a:extLst>
              <a:ext uri="{FF2B5EF4-FFF2-40B4-BE49-F238E27FC236}">
                <a16:creationId xmlns:a16="http://schemas.microsoft.com/office/drawing/2014/main" id="{FE9DBE40-B2EA-D51A-DD50-87689A27EEFF}"/>
              </a:ext>
            </a:extLst>
          </p:cNvPr>
          <p:cNvCxnSpPr>
            <a:cxnSpLocks/>
            <a:stCxn id="173" idx="6"/>
            <a:endCxn id="113" idx="1"/>
          </p:cNvCxnSpPr>
          <p:nvPr/>
        </p:nvCxnSpPr>
        <p:spPr>
          <a:xfrm>
            <a:off x="3394357" y="2758120"/>
            <a:ext cx="227423" cy="7119"/>
          </a:xfrm>
          <a:prstGeom prst="straightConnector1">
            <a:avLst/>
          </a:prstGeom>
          <a:noFill/>
          <a:ln w="41275" cap="flat" cmpd="sng" algn="ctr">
            <a:solidFill>
              <a:sysClr val="windowText" lastClr="000000"/>
            </a:solidFill>
            <a:prstDash val="solid"/>
            <a:miter lim="800000"/>
            <a:tailEnd type="triangle" w="med" len="med"/>
          </a:ln>
          <a:effectLst/>
        </p:spPr>
      </p:cxnSp>
      <p:grpSp>
        <p:nvGrpSpPr>
          <p:cNvPr id="129" name="Group 128">
            <a:extLst>
              <a:ext uri="{FF2B5EF4-FFF2-40B4-BE49-F238E27FC236}">
                <a16:creationId xmlns:a16="http://schemas.microsoft.com/office/drawing/2014/main" id="{0C5F5746-3467-1EEF-90C4-FA0F73390E9F}"/>
              </a:ext>
            </a:extLst>
          </p:cNvPr>
          <p:cNvGrpSpPr/>
          <p:nvPr/>
        </p:nvGrpSpPr>
        <p:grpSpPr>
          <a:xfrm>
            <a:off x="10500652" y="2566538"/>
            <a:ext cx="668660" cy="1006289"/>
            <a:chOff x="14541001" y="1444409"/>
            <a:chExt cx="699862" cy="879220"/>
          </a:xfrm>
        </p:grpSpPr>
        <p:sp>
          <p:nvSpPr>
            <p:cNvPr id="130" name="Cube 129">
              <a:extLst>
                <a:ext uri="{FF2B5EF4-FFF2-40B4-BE49-F238E27FC236}">
                  <a16:creationId xmlns:a16="http://schemas.microsoft.com/office/drawing/2014/main" id="{0213BE85-C15B-386D-8ED8-8633A7CC0FD9}"/>
                </a:ext>
              </a:extLst>
            </p:cNvPr>
            <p:cNvSpPr/>
            <p:nvPr/>
          </p:nvSpPr>
          <p:spPr>
            <a:xfrm>
              <a:off x="14541001" y="1444409"/>
              <a:ext cx="330889" cy="866085"/>
            </a:xfrm>
            <a:prstGeom prst="cube">
              <a:avLst>
                <a:gd name="adj" fmla="val 86932"/>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Cube 130">
              <a:extLst>
                <a:ext uri="{FF2B5EF4-FFF2-40B4-BE49-F238E27FC236}">
                  <a16:creationId xmlns:a16="http://schemas.microsoft.com/office/drawing/2014/main" id="{C8464FD8-6783-5536-3D5C-BA8C5005DE67}"/>
                </a:ext>
              </a:extLst>
            </p:cNvPr>
            <p:cNvSpPr/>
            <p:nvPr/>
          </p:nvSpPr>
          <p:spPr>
            <a:xfrm>
              <a:off x="15114391" y="1779597"/>
              <a:ext cx="126472" cy="249550"/>
            </a:xfrm>
            <a:prstGeom prst="cube">
              <a:avLst>
                <a:gd name="adj" fmla="val 4737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32" name="Straight Arrow Connector 131">
              <a:extLst>
                <a:ext uri="{FF2B5EF4-FFF2-40B4-BE49-F238E27FC236}">
                  <a16:creationId xmlns:a16="http://schemas.microsoft.com/office/drawing/2014/main" id="{0F5F2465-458E-FC07-E2E8-978C812D490F}"/>
                </a:ext>
              </a:extLst>
            </p:cNvPr>
            <p:cNvCxnSpPr>
              <a:cxnSpLocks/>
              <a:endCxn id="131" idx="0"/>
            </p:cNvCxnSpPr>
            <p:nvPr/>
          </p:nvCxnSpPr>
          <p:spPr>
            <a:xfrm>
              <a:off x="14889165" y="1444409"/>
              <a:ext cx="318423" cy="335188"/>
            </a:xfrm>
            <a:prstGeom prst="straightConnector1">
              <a:avLst/>
            </a:prstGeom>
            <a:noFill/>
            <a:ln w="9525" cap="flat" cmpd="sng" algn="ctr">
              <a:solidFill>
                <a:sysClr val="windowText" lastClr="000000"/>
              </a:solidFill>
              <a:prstDash val="dash"/>
              <a:miter lim="800000"/>
              <a:headEnd type="none" w="med" len="med"/>
              <a:tailEnd type="none" w="med" len="med"/>
            </a:ln>
            <a:effectLst/>
          </p:spPr>
        </p:cxnSp>
        <p:cxnSp>
          <p:nvCxnSpPr>
            <p:cNvPr id="133" name="Straight Arrow Connector 132">
              <a:extLst>
                <a:ext uri="{FF2B5EF4-FFF2-40B4-BE49-F238E27FC236}">
                  <a16:creationId xmlns:a16="http://schemas.microsoft.com/office/drawing/2014/main" id="{6B499A39-2720-F43C-0C0D-0EE286282AD6}"/>
                </a:ext>
              </a:extLst>
            </p:cNvPr>
            <p:cNvCxnSpPr>
              <a:cxnSpLocks/>
            </p:cNvCxnSpPr>
            <p:nvPr/>
          </p:nvCxnSpPr>
          <p:spPr>
            <a:xfrm flipV="1">
              <a:off x="14597670" y="2042847"/>
              <a:ext cx="516721" cy="280782"/>
            </a:xfrm>
            <a:prstGeom prst="straightConnector1">
              <a:avLst/>
            </a:prstGeom>
            <a:noFill/>
            <a:ln w="9525" cap="flat" cmpd="sng" algn="ctr">
              <a:solidFill>
                <a:sysClr val="windowText" lastClr="000000"/>
              </a:solidFill>
              <a:prstDash val="dash"/>
              <a:miter lim="800000"/>
              <a:headEnd type="none" w="med" len="med"/>
              <a:tailEnd type="none" w="med" len="med"/>
            </a:ln>
            <a:effectLst/>
          </p:spPr>
        </p:cxnSp>
      </p:grpSp>
      <p:sp>
        <p:nvSpPr>
          <p:cNvPr id="134" name="Rectangle 133">
            <a:extLst>
              <a:ext uri="{FF2B5EF4-FFF2-40B4-BE49-F238E27FC236}">
                <a16:creationId xmlns:a16="http://schemas.microsoft.com/office/drawing/2014/main" id="{32D8428D-1202-444F-1242-08E60A3A52B2}"/>
              </a:ext>
            </a:extLst>
          </p:cNvPr>
          <p:cNvSpPr/>
          <p:nvPr/>
        </p:nvSpPr>
        <p:spPr>
          <a:xfrm>
            <a:off x="6397797" y="5191536"/>
            <a:ext cx="579740" cy="199899"/>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Rounded Corners 134">
            <a:extLst>
              <a:ext uri="{FF2B5EF4-FFF2-40B4-BE49-F238E27FC236}">
                <a16:creationId xmlns:a16="http://schemas.microsoft.com/office/drawing/2014/main" id="{3598FBF3-0ECA-8B79-7B27-77ED6F9BE36A}"/>
              </a:ext>
            </a:extLst>
          </p:cNvPr>
          <p:cNvSpPr/>
          <p:nvPr/>
        </p:nvSpPr>
        <p:spPr>
          <a:xfrm rot="5400000">
            <a:off x="6691764" y="2308807"/>
            <a:ext cx="889942" cy="1153686"/>
          </a:xfrm>
          <a:prstGeom prst="roundRect">
            <a:avLst/>
          </a:prstGeom>
          <a:solidFill>
            <a:sysClr val="window" lastClr="FFFFFF">
              <a:lumMod val="85000"/>
            </a:sysClr>
          </a:solidFill>
          <a:ln w="12700"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6" name="Rectangle: Rounded Corners 135">
            <a:extLst>
              <a:ext uri="{FF2B5EF4-FFF2-40B4-BE49-F238E27FC236}">
                <a16:creationId xmlns:a16="http://schemas.microsoft.com/office/drawing/2014/main" id="{AFDE3B48-8268-AF53-A17E-51814BCBA647}"/>
              </a:ext>
            </a:extLst>
          </p:cNvPr>
          <p:cNvSpPr/>
          <p:nvPr/>
        </p:nvSpPr>
        <p:spPr>
          <a:xfrm rot="5400000">
            <a:off x="6649440" y="2368135"/>
            <a:ext cx="899550" cy="1153685"/>
          </a:xfrm>
          <a:prstGeom prst="roundRect">
            <a:avLst/>
          </a:prstGeom>
          <a:solidFill>
            <a:sysClr val="window" lastClr="FFFFFF">
              <a:lumMod val="85000"/>
            </a:sysClr>
          </a:solidFill>
          <a:ln w="12700" cap="flat" cmpd="sng" algn="ctr">
            <a:solidFill>
              <a:sysClr val="window" lastClr="FFFFFF">
                <a:lumMod val="6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7" name="TextBox 136">
            <a:extLst>
              <a:ext uri="{FF2B5EF4-FFF2-40B4-BE49-F238E27FC236}">
                <a16:creationId xmlns:a16="http://schemas.microsoft.com/office/drawing/2014/main" id="{E759DF3D-5C78-1D1C-98C1-06EB66D3A6FD}"/>
              </a:ext>
            </a:extLst>
          </p:cNvPr>
          <p:cNvSpPr txBox="1"/>
          <p:nvPr/>
        </p:nvSpPr>
        <p:spPr>
          <a:xfrm>
            <a:off x="9982405" y="3568809"/>
            <a:ext cx="1668768" cy="584775"/>
          </a:xfrm>
          <a:prstGeom prst="rect">
            <a:avLst/>
          </a:prstGeom>
          <a:no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ea typeface="等线" panose="02010600030101010101" pitchFamily="2" charset="-122"/>
              </a:rPr>
              <a:t>Demodulation NN</a:t>
            </a:r>
            <a:endParaRPr kumimoji="0" lang="en-US" sz="1600" b="1" i="0" u="none" strike="noStrike" kern="0" cap="none" spc="0" normalizeH="0" baseline="0" noProof="0" dirty="0">
              <a:ln>
                <a:noFill/>
              </a:ln>
              <a:solidFill>
                <a:prstClr val="black"/>
              </a:solidFill>
              <a:effectLst/>
              <a:uLnTx/>
              <a:uFillTx/>
            </a:endParaRPr>
          </a:p>
        </p:txBody>
      </p:sp>
      <p:sp>
        <p:nvSpPr>
          <p:cNvPr id="138" name="Rectangle: Rounded Corners 137">
            <a:extLst>
              <a:ext uri="{FF2B5EF4-FFF2-40B4-BE49-F238E27FC236}">
                <a16:creationId xmlns:a16="http://schemas.microsoft.com/office/drawing/2014/main" id="{B3EE4805-58F2-C636-9A83-3F5C085C9F1D}"/>
              </a:ext>
            </a:extLst>
          </p:cNvPr>
          <p:cNvSpPr/>
          <p:nvPr/>
        </p:nvSpPr>
        <p:spPr>
          <a:xfrm rot="5400000">
            <a:off x="6609914" y="2418586"/>
            <a:ext cx="899550" cy="1161521"/>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9" name="TextBox 138">
            <a:extLst>
              <a:ext uri="{FF2B5EF4-FFF2-40B4-BE49-F238E27FC236}">
                <a16:creationId xmlns:a16="http://schemas.microsoft.com/office/drawing/2014/main" id="{0AE8F8E5-5088-8D18-E6C1-F7647FF3675D}"/>
              </a:ext>
            </a:extLst>
          </p:cNvPr>
          <p:cNvSpPr txBox="1"/>
          <p:nvPr/>
        </p:nvSpPr>
        <p:spPr>
          <a:xfrm>
            <a:off x="6412364" y="2652345"/>
            <a:ext cx="1325897" cy="646331"/>
          </a:xfrm>
          <a:prstGeom prst="rect">
            <a:avLst/>
          </a:prstGeom>
          <a:no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rPr>
              <a:t>Refinement NNs</a:t>
            </a:r>
          </a:p>
        </p:txBody>
      </p:sp>
      <p:cxnSp>
        <p:nvCxnSpPr>
          <p:cNvPr id="140" name="Connector: Elbow 139">
            <a:extLst>
              <a:ext uri="{FF2B5EF4-FFF2-40B4-BE49-F238E27FC236}">
                <a16:creationId xmlns:a16="http://schemas.microsoft.com/office/drawing/2014/main" id="{680719F8-6D79-E727-E0F8-DB791F19006F}"/>
              </a:ext>
            </a:extLst>
          </p:cNvPr>
          <p:cNvCxnSpPr>
            <a:cxnSpLocks/>
            <a:endCxn id="169" idx="0"/>
          </p:cNvCxnSpPr>
          <p:nvPr/>
        </p:nvCxnSpPr>
        <p:spPr>
          <a:xfrm rot="5400000">
            <a:off x="6420890" y="4110647"/>
            <a:ext cx="1354884" cy="1"/>
          </a:xfrm>
          <a:prstGeom prst="bentConnector3">
            <a:avLst>
              <a:gd name="adj1" fmla="val 50000"/>
            </a:avLst>
          </a:prstGeom>
          <a:noFill/>
          <a:ln w="28575" cap="flat" cmpd="sng" algn="ctr">
            <a:solidFill>
              <a:sysClr val="windowText" lastClr="000000"/>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566FAF32-7F8D-9020-FB6D-1E780F4923C3}"/>
              </a:ext>
            </a:extLst>
          </p:cNvPr>
          <p:cNvCxnSpPr>
            <a:cxnSpLocks/>
            <a:stCxn id="113" idx="3"/>
          </p:cNvCxnSpPr>
          <p:nvPr/>
        </p:nvCxnSpPr>
        <p:spPr>
          <a:xfrm flipV="1">
            <a:off x="5423318" y="2764210"/>
            <a:ext cx="1050021" cy="1029"/>
          </a:xfrm>
          <a:prstGeom prst="straightConnector1">
            <a:avLst/>
          </a:prstGeom>
          <a:noFill/>
          <a:ln w="28575" cap="flat" cmpd="sng" algn="ctr">
            <a:solidFill>
              <a:sysClr val="windowText" lastClr="000000"/>
            </a:solidFill>
            <a:prstDash val="solid"/>
            <a:miter lim="800000"/>
            <a:tailEnd type="triangle"/>
          </a:ln>
          <a:effectLst/>
        </p:spPr>
      </p:cxnSp>
      <p:sp>
        <p:nvSpPr>
          <p:cNvPr id="142" name="TextBox 141">
            <a:extLst>
              <a:ext uri="{FF2B5EF4-FFF2-40B4-BE49-F238E27FC236}">
                <a16:creationId xmlns:a16="http://schemas.microsoft.com/office/drawing/2014/main" id="{F2161510-B7FC-BFBB-BB26-5CD1CC8FF894}"/>
              </a:ext>
            </a:extLst>
          </p:cNvPr>
          <p:cNvSpPr txBox="1"/>
          <p:nvPr/>
        </p:nvSpPr>
        <p:spPr>
          <a:xfrm>
            <a:off x="8650212" y="2507086"/>
            <a:ext cx="1424308" cy="58477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ea typeface="等线" panose="02010600030101010101" pitchFamily="2" charset="-122"/>
              </a:rPr>
              <a:t>Data signal features</a:t>
            </a:r>
            <a:endParaRPr kumimoji="0" lang="en-US" sz="1600" b="1" i="0" u="none" strike="noStrike" kern="0" cap="none" spc="0" normalizeH="0" baseline="0" noProof="0" dirty="0">
              <a:ln>
                <a:noFill/>
              </a:ln>
              <a:solidFill>
                <a:prstClr val="black"/>
              </a:solidFill>
              <a:effectLst/>
              <a:uLnTx/>
              <a:uFillTx/>
            </a:endParaRPr>
          </a:p>
        </p:txBody>
      </p:sp>
      <p:sp>
        <p:nvSpPr>
          <p:cNvPr id="143" name="TextBox 142">
            <a:extLst>
              <a:ext uri="{FF2B5EF4-FFF2-40B4-BE49-F238E27FC236}">
                <a16:creationId xmlns:a16="http://schemas.microsoft.com/office/drawing/2014/main" id="{2687C632-3DFC-E7D5-43D7-4123747B4AEC}"/>
              </a:ext>
            </a:extLst>
          </p:cNvPr>
          <p:cNvSpPr txBox="1"/>
          <p:nvPr/>
        </p:nvSpPr>
        <p:spPr>
          <a:xfrm>
            <a:off x="7952921" y="1887068"/>
            <a:ext cx="3134187" cy="40011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B050"/>
                </a:solidFill>
                <a:effectLst/>
                <a:uLnTx/>
                <a:uFillTx/>
              </a:rPr>
              <a:t>3. Data Payload Correction</a:t>
            </a:r>
          </a:p>
        </p:txBody>
      </p:sp>
      <p:sp>
        <p:nvSpPr>
          <p:cNvPr id="144" name="Rectangle: Rounded Corners 143">
            <a:extLst>
              <a:ext uri="{FF2B5EF4-FFF2-40B4-BE49-F238E27FC236}">
                <a16:creationId xmlns:a16="http://schemas.microsoft.com/office/drawing/2014/main" id="{34229A3E-7953-A6B6-73A6-7F2E52C01D52}"/>
              </a:ext>
            </a:extLst>
          </p:cNvPr>
          <p:cNvSpPr/>
          <p:nvPr/>
        </p:nvSpPr>
        <p:spPr>
          <a:xfrm>
            <a:off x="5317344" y="3593439"/>
            <a:ext cx="1193178" cy="610046"/>
          </a:xfrm>
          <a:prstGeom prst="roundRect">
            <a:avLst/>
          </a:prstGeom>
          <a:solidFill>
            <a:srgbClr val="A5A5A5"/>
          </a:solidFill>
          <a:ln w="12700" cap="flat" cmpd="sng" algn="ctr">
            <a:solidFill>
              <a:srgbClr val="A5A5A5">
                <a:shade val="50000"/>
              </a:srgbClr>
            </a:solidFill>
            <a:prstDash val="solid"/>
            <a:miter lim="800000"/>
          </a:ln>
          <a:effectLst/>
        </p:spPr>
        <p:txBody>
          <a:bodyPr lIns="0" r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Text" lastClr="000000"/>
                </a:solidFill>
                <a:effectLst/>
                <a:uLnTx/>
                <a:uFillTx/>
                <a:latin typeface="Calibri" panose="020F0502020204030204"/>
                <a:ea typeface="+mn-ea"/>
                <a:cs typeface="+mn-cs"/>
              </a:rPr>
              <a:t>Regression NN</a:t>
            </a:r>
          </a:p>
        </p:txBody>
      </p:sp>
      <p:cxnSp>
        <p:nvCxnSpPr>
          <p:cNvPr id="145" name="Connector: Elbow 144">
            <a:extLst>
              <a:ext uri="{FF2B5EF4-FFF2-40B4-BE49-F238E27FC236}">
                <a16:creationId xmlns:a16="http://schemas.microsoft.com/office/drawing/2014/main" id="{11153C0F-FD21-4158-8D86-64D7480C288E}"/>
              </a:ext>
            </a:extLst>
          </p:cNvPr>
          <p:cNvCxnSpPr>
            <a:cxnSpLocks/>
            <a:stCxn id="144" idx="0"/>
            <a:endCxn id="138" idx="2"/>
          </p:cNvCxnSpPr>
          <p:nvPr/>
        </p:nvCxnSpPr>
        <p:spPr>
          <a:xfrm rot="5400000" flipH="1" flipV="1">
            <a:off x="5899385" y="3013896"/>
            <a:ext cx="594092" cy="564995"/>
          </a:xfrm>
          <a:prstGeom prst="bentConnector2">
            <a:avLst/>
          </a:prstGeom>
          <a:noFill/>
          <a:ln w="28575" cap="flat" cmpd="sng" algn="ctr">
            <a:solidFill>
              <a:sysClr val="windowText" lastClr="000000"/>
            </a:solidFill>
            <a:prstDash val="solid"/>
            <a:miter lim="800000"/>
            <a:tailEnd type="triangle"/>
          </a:ln>
          <a:effectLst/>
        </p:spPr>
      </p:cxnSp>
      <p:sp>
        <p:nvSpPr>
          <p:cNvPr id="146" name="TextBox 145">
            <a:extLst>
              <a:ext uri="{FF2B5EF4-FFF2-40B4-BE49-F238E27FC236}">
                <a16:creationId xmlns:a16="http://schemas.microsoft.com/office/drawing/2014/main" id="{F0B51CA7-9367-6D17-672F-52B7EFFF2637}"/>
              </a:ext>
            </a:extLst>
          </p:cNvPr>
          <p:cNvSpPr txBox="1"/>
          <p:nvPr/>
        </p:nvSpPr>
        <p:spPr>
          <a:xfrm>
            <a:off x="4084885" y="4647371"/>
            <a:ext cx="2827241" cy="411442"/>
          </a:xfrm>
          <a:prstGeom prst="rect">
            <a:avLst/>
          </a:prstGeom>
          <a:noFill/>
          <a:ln w="12700" cap="flat" cmpd="sng" algn="ctr">
            <a:no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472C4">
                    <a:lumMod val="75000"/>
                  </a:srgbClr>
                </a:solidFill>
                <a:effectLst/>
                <a:uLnTx/>
                <a:uFillTx/>
                <a:latin typeface="Calibri" panose="020F0502020204030204"/>
                <a:ea typeface="+mn-ea"/>
                <a:cs typeface="+mn-cs"/>
              </a:rPr>
              <a:t>2. Interference </a:t>
            </a:r>
            <a:r>
              <a:rPr kumimoji="0" lang="en-US" altLang="zh-CN" sz="2000" b="1" i="0" u="none" strike="noStrike" kern="0" cap="none" spc="0" normalizeH="0" baseline="0" noProof="0" dirty="0">
                <a:ln>
                  <a:noFill/>
                </a:ln>
                <a:solidFill>
                  <a:srgbClr val="4472C4">
                    <a:lumMod val="75000"/>
                  </a:srgbClr>
                </a:solidFill>
                <a:effectLst/>
                <a:uLnTx/>
                <a:uFillTx/>
                <a:latin typeface="Calibri" panose="020F0502020204030204"/>
                <a:ea typeface="等线" panose="02010600030101010101" pitchFamily="2" charset="-122"/>
                <a:cs typeface="+mn-cs"/>
              </a:rPr>
              <a:t>Removal</a:t>
            </a:r>
            <a:endParaRPr kumimoji="0" lang="en-US" sz="2000" b="1" i="0" u="none" strike="noStrike" kern="0" cap="none" spc="0" normalizeH="0" baseline="0" noProof="0" dirty="0">
              <a:ln>
                <a:noFill/>
              </a:ln>
              <a:solidFill>
                <a:srgbClr val="4472C4">
                  <a:lumMod val="75000"/>
                </a:srgbClr>
              </a:solidFill>
              <a:effectLst/>
              <a:uLnTx/>
              <a:uFillTx/>
              <a:latin typeface="Calibri" panose="020F0502020204030204"/>
              <a:ea typeface="+mn-ea"/>
              <a:cs typeface="+mn-cs"/>
            </a:endParaRPr>
          </a:p>
        </p:txBody>
      </p:sp>
      <p:grpSp>
        <p:nvGrpSpPr>
          <p:cNvPr id="147" name="Group 146">
            <a:extLst>
              <a:ext uri="{FF2B5EF4-FFF2-40B4-BE49-F238E27FC236}">
                <a16:creationId xmlns:a16="http://schemas.microsoft.com/office/drawing/2014/main" id="{770A5E1F-5E01-300E-1778-89D889D48A01}"/>
              </a:ext>
            </a:extLst>
          </p:cNvPr>
          <p:cNvGrpSpPr/>
          <p:nvPr/>
        </p:nvGrpSpPr>
        <p:grpSpPr>
          <a:xfrm>
            <a:off x="2413440" y="3990543"/>
            <a:ext cx="481463" cy="507709"/>
            <a:chOff x="5380873" y="3157549"/>
            <a:chExt cx="580432" cy="624042"/>
          </a:xfrm>
        </p:grpSpPr>
        <p:sp>
          <p:nvSpPr>
            <p:cNvPr id="148" name="Cube 147">
              <a:extLst>
                <a:ext uri="{FF2B5EF4-FFF2-40B4-BE49-F238E27FC236}">
                  <a16:creationId xmlns:a16="http://schemas.microsoft.com/office/drawing/2014/main" id="{A16480FF-5594-3E77-DD0A-D5CC2E6CC340}"/>
                </a:ext>
              </a:extLst>
            </p:cNvPr>
            <p:cNvSpPr/>
            <p:nvPr/>
          </p:nvSpPr>
          <p:spPr>
            <a:xfrm>
              <a:off x="5380873" y="3395810"/>
              <a:ext cx="126472" cy="263048"/>
            </a:xfrm>
            <a:prstGeom prst="cube">
              <a:avLst>
                <a:gd name="adj" fmla="val 4737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Cube 148">
              <a:extLst>
                <a:ext uri="{FF2B5EF4-FFF2-40B4-BE49-F238E27FC236}">
                  <a16:creationId xmlns:a16="http://schemas.microsoft.com/office/drawing/2014/main" id="{45083CC9-7D8F-7ECB-52BA-6FF8653AF089}"/>
                </a:ext>
              </a:extLst>
            </p:cNvPr>
            <p:cNvSpPr/>
            <p:nvPr/>
          </p:nvSpPr>
          <p:spPr>
            <a:xfrm>
              <a:off x="5667585" y="3157549"/>
              <a:ext cx="293720" cy="602700"/>
            </a:xfrm>
            <a:prstGeom prst="cube">
              <a:avLst>
                <a:gd name="adj" fmla="val 73738"/>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0" name="Straight Arrow Connector 149">
              <a:extLst>
                <a:ext uri="{FF2B5EF4-FFF2-40B4-BE49-F238E27FC236}">
                  <a16:creationId xmlns:a16="http://schemas.microsoft.com/office/drawing/2014/main" id="{225B4DB0-C373-D920-FEDC-818395550721}"/>
                </a:ext>
              </a:extLst>
            </p:cNvPr>
            <p:cNvCxnSpPr>
              <a:cxnSpLocks/>
              <a:stCxn id="148" idx="0"/>
            </p:cNvCxnSpPr>
            <p:nvPr/>
          </p:nvCxnSpPr>
          <p:spPr>
            <a:xfrm flipV="1">
              <a:off x="5474070" y="3157549"/>
              <a:ext cx="405938" cy="238261"/>
            </a:xfrm>
            <a:prstGeom prst="straightConnector1">
              <a:avLst/>
            </a:prstGeom>
            <a:noFill/>
            <a:ln w="9525" cap="flat" cmpd="sng" algn="ctr">
              <a:solidFill>
                <a:sysClr val="windowText" lastClr="000000"/>
              </a:solidFill>
              <a:prstDash val="dash"/>
              <a:miter lim="800000"/>
              <a:headEnd type="none" w="med" len="med"/>
              <a:tailEnd type="none" w="med" len="med"/>
            </a:ln>
            <a:effectLst/>
          </p:spPr>
        </p:cxnSp>
        <p:cxnSp>
          <p:nvCxnSpPr>
            <p:cNvPr id="151" name="Straight Arrow Connector 150">
              <a:extLst>
                <a:ext uri="{FF2B5EF4-FFF2-40B4-BE49-F238E27FC236}">
                  <a16:creationId xmlns:a16="http://schemas.microsoft.com/office/drawing/2014/main" id="{DA6BBAC6-77D1-2985-9671-7533D6844B37}"/>
                </a:ext>
              </a:extLst>
            </p:cNvPr>
            <p:cNvCxnSpPr>
              <a:cxnSpLocks/>
              <a:stCxn id="148" idx="3"/>
            </p:cNvCxnSpPr>
            <p:nvPr/>
          </p:nvCxnSpPr>
          <p:spPr>
            <a:xfrm>
              <a:off x="5414148" y="3658858"/>
              <a:ext cx="253437" cy="122733"/>
            </a:xfrm>
            <a:prstGeom prst="straightConnector1">
              <a:avLst/>
            </a:prstGeom>
            <a:noFill/>
            <a:ln w="9525" cap="flat" cmpd="sng" algn="ctr">
              <a:solidFill>
                <a:sysClr val="windowText" lastClr="000000"/>
              </a:solidFill>
              <a:prstDash val="dash"/>
              <a:miter lim="800000"/>
              <a:headEnd type="none" w="med" len="med"/>
              <a:tailEnd type="none" w="med" len="med"/>
            </a:ln>
            <a:effectLst/>
          </p:spPr>
        </p:cxnSp>
      </p:grpSp>
      <p:sp>
        <p:nvSpPr>
          <p:cNvPr id="152" name="TextBox 151">
            <a:extLst>
              <a:ext uri="{FF2B5EF4-FFF2-40B4-BE49-F238E27FC236}">
                <a16:creationId xmlns:a16="http://schemas.microsoft.com/office/drawing/2014/main" id="{608B0EEC-47F1-9072-7B55-7BEC40A9E063}"/>
              </a:ext>
            </a:extLst>
          </p:cNvPr>
          <p:cNvSpPr txBox="1"/>
          <p:nvPr/>
        </p:nvSpPr>
        <p:spPr>
          <a:xfrm>
            <a:off x="7213797" y="5300427"/>
            <a:ext cx="1834287"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72C4">
                    <a:lumMod val="75000"/>
                  </a:srgbClr>
                </a:solidFill>
                <a:effectLst/>
                <a:uLnTx/>
                <a:uFillTx/>
              </a:rPr>
              <a:t>Fully connected NN</a:t>
            </a:r>
          </a:p>
        </p:txBody>
      </p:sp>
      <p:sp>
        <p:nvSpPr>
          <p:cNvPr id="153" name="TextBox 152">
            <a:extLst>
              <a:ext uri="{FF2B5EF4-FFF2-40B4-BE49-F238E27FC236}">
                <a16:creationId xmlns:a16="http://schemas.microsoft.com/office/drawing/2014/main" id="{180E29F9-9956-B7BF-2A4F-D3D060500F90}"/>
              </a:ext>
            </a:extLst>
          </p:cNvPr>
          <p:cNvSpPr txBox="1"/>
          <p:nvPr/>
        </p:nvSpPr>
        <p:spPr>
          <a:xfrm>
            <a:off x="693465" y="2214515"/>
            <a:ext cx="1344490" cy="58477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rPr>
              <a:t>Non-interfered CSI</a:t>
            </a:r>
            <a:endParaRPr kumimoji="0" lang="en-US" sz="2000" b="1" i="0" u="none" strike="noStrike" kern="0" cap="none" spc="0" normalizeH="0" baseline="0" noProof="0" dirty="0">
              <a:ln>
                <a:noFill/>
              </a:ln>
              <a:solidFill>
                <a:prstClr val="black"/>
              </a:solidFill>
              <a:effectLst/>
              <a:uLnTx/>
              <a:uFillTx/>
            </a:endParaRPr>
          </a:p>
        </p:txBody>
      </p:sp>
      <p:sp>
        <p:nvSpPr>
          <p:cNvPr id="154" name="TextBox 153">
            <a:extLst>
              <a:ext uri="{FF2B5EF4-FFF2-40B4-BE49-F238E27FC236}">
                <a16:creationId xmlns:a16="http://schemas.microsoft.com/office/drawing/2014/main" id="{B27F36AF-1524-24B7-B715-D72B6374B4AC}"/>
              </a:ext>
            </a:extLst>
          </p:cNvPr>
          <p:cNvSpPr txBox="1"/>
          <p:nvPr/>
        </p:nvSpPr>
        <p:spPr>
          <a:xfrm>
            <a:off x="747058" y="2783704"/>
            <a:ext cx="1249696" cy="58477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B050"/>
                </a:solidFill>
                <a:effectLst/>
                <a:uLnTx/>
                <a:uFillTx/>
              </a:rPr>
              <a:t>Interfered CSI</a:t>
            </a:r>
            <a:endParaRPr kumimoji="0" lang="en-US" sz="2000" b="1" i="0" u="none" strike="noStrike" kern="0" cap="none" spc="0" normalizeH="0" baseline="0" noProof="0" dirty="0">
              <a:ln>
                <a:noFill/>
              </a:ln>
              <a:solidFill>
                <a:srgbClr val="00B050"/>
              </a:solidFill>
              <a:effectLst/>
              <a:uLnTx/>
              <a:uFillTx/>
            </a:endParaRPr>
          </a:p>
        </p:txBody>
      </p:sp>
      <p:sp>
        <p:nvSpPr>
          <p:cNvPr id="155" name="TextBox 154">
            <a:extLst>
              <a:ext uri="{FF2B5EF4-FFF2-40B4-BE49-F238E27FC236}">
                <a16:creationId xmlns:a16="http://schemas.microsoft.com/office/drawing/2014/main" id="{B1DD753B-DD8B-C399-C10A-C0AFCE85483A}"/>
              </a:ext>
            </a:extLst>
          </p:cNvPr>
          <p:cNvSpPr txBox="1"/>
          <p:nvPr/>
        </p:nvSpPr>
        <p:spPr>
          <a:xfrm>
            <a:off x="749529" y="3391835"/>
            <a:ext cx="1249696" cy="58477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rPr>
              <a:t>Non-interfered PI</a:t>
            </a:r>
          </a:p>
        </p:txBody>
      </p:sp>
      <p:sp>
        <p:nvSpPr>
          <p:cNvPr id="156" name="TextBox 155">
            <a:extLst>
              <a:ext uri="{FF2B5EF4-FFF2-40B4-BE49-F238E27FC236}">
                <a16:creationId xmlns:a16="http://schemas.microsoft.com/office/drawing/2014/main" id="{2D3D3C60-E104-4F38-B3DA-8C466BCFBA63}"/>
              </a:ext>
            </a:extLst>
          </p:cNvPr>
          <p:cNvSpPr txBox="1"/>
          <p:nvPr/>
        </p:nvSpPr>
        <p:spPr>
          <a:xfrm>
            <a:off x="651375" y="4133586"/>
            <a:ext cx="1389294" cy="33855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472C4"/>
                </a:solidFill>
                <a:effectLst/>
                <a:uLnTx/>
                <a:uFillTx/>
              </a:rPr>
              <a:t>Interfered PI</a:t>
            </a:r>
            <a:endParaRPr kumimoji="0" lang="en-US" sz="2000" b="1" i="0" u="none" strike="noStrike" kern="0" cap="none" spc="0" normalizeH="0" baseline="0" noProof="0" dirty="0">
              <a:ln>
                <a:noFill/>
              </a:ln>
              <a:solidFill>
                <a:srgbClr val="4472C4"/>
              </a:solidFill>
              <a:effectLst/>
              <a:uLnTx/>
              <a:uFillTx/>
            </a:endParaRPr>
          </a:p>
        </p:txBody>
      </p:sp>
      <p:sp>
        <p:nvSpPr>
          <p:cNvPr id="157" name="Rectangle 156">
            <a:extLst>
              <a:ext uri="{FF2B5EF4-FFF2-40B4-BE49-F238E27FC236}">
                <a16:creationId xmlns:a16="http://schemas.microsoft.com/office/drawing/2014/main" id="{C075CF17-4F0D-3027-F58B-94CEAB1D56C7}"/>
              </a:ext>
            </a:extLst>
          </p:cNvPr>
          <p:cNvSpPr/>
          <p:nvPr/>
        </p:nvSpPr>
        <p:spPr>
          <a:xfrm>
            <a:off x="718642" y="1881368"/>
            <a:ext cx="1269000" cy="3826785"/>
          </a:xfrm>
          <a:prstGeom prst="rect">
            <a:avLst/>
          </a:prstGeom>
          <a:noFill/>
          <a:ln w="5715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8" name="Cube 157">
            <a:extLst>
              <a:ext uri="{FF2B5EF4-FFF2-40B4-BE49-F238E27FC236}">
                <a16:creationId xmlns:a16="http://schemas.microsoft.com/office/drawing/2014/main" id="{02782130-0803-1F0D-9E14-FBCA34FD762A}"/>
              </a:ext>
            </a:extLst>
          </p:cNvPr>
          <p:cNvSpPr/>
          <p:nvPr/>
        </p:nvSpPr>
        <p:spPr>
          <a:xfrm>
            <a:off x="5145829" y="5197802"/>
            <a:ext cx="158605" cy="329701"/>
          </a:xfrm>
          <a:prstGeom prst="cube">
            <a:avLst>
              <a:gd name="adj" fmla="val 82386"/>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Cube 158">
            <a:extLst>
              <a:ext uri="{FF2B5EF4-FFF2-40B4-BE49-F238E27FC236}">
                <a16:creationId xmlns:a16="http://schemas.microsoft.com/office/drawing/2014/main" id="{42CD371F-FDD9-A6FB-4A35-01C12C2BED1F}"/>
              </a:ext>
            </a:extLst>
          </p:cNvPr>
          <p:cNvSpPr/>
          <p:nvPr/>
        </p:nvSpPr>
        <p:spPr>
          <a:xfrm>
            <a:off x="5466928" y="5096535"/>
            <a:ext cx="197512" cy="507711"/>
          </a:xfrm>
          <a:prstGeom prst="cube">
            <a:avLst>
              <a:gd name="adj" fmla="val 82386"/>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0" name="Connector: Elbow 159">
            <a:extLst>
              <a:ext uri="{FF2B5EF4-FFF2-40B4-BE49-F238E27FC236}">
                <a16:creationId xmlns:a16="http://schemas.microsoft.com/office/drawing/2014/main" id="{4270C626-35C9-31EF-AE24-595F7EDD69B2}"/>
              </a:ext>
            </a:extLst>
          </p:cNvPr>
          <p:cNvCxnSpPr>
            <a:cxnSpLocks/>
          </p:cNvCxnSpPr>
          <p:nvPr/>
        </p:nvCxnSpPr>
        <p:spPr>
          <a:xfrm flipV="1">
            <a:off x="5221757" y="5381787"/>
            <a:ext cx="251836" cy="1131"/>
          </a:xfrm>
          <a:prstGeom prst="bentConnector3">
            <a:avLst>
              <a:gd name="adj1" fmla="val 50000"/>
            </a:avLst>
          </a:prstGeom>
          <a:noFill/>
          <a:ln w="28575" cap="flat" cmpd="sng" algn="ctr">
            <a:solidFill>
              <a:sysClr val="windowText" lastClr="000000"/>
            </a:solidFill>
            <a:prstDash val="solid"/>
            <a:miter lim="800000"/>
            <a:tailEnd type="triangle"/>
          </a:ln>
          <a:effectLst/>
        </p:spPr>
      </p:cxnSp>
      <p:cxnSp>
        <p:nvCxnSpPr>
          <p:cNvPr id="161" name="Connector: Elbow 160">
            <a:extLst>
              <a:ext uri="{FF2B5EF4-FFF2-40B4-BE49-F238E27FC236}">
                <a16:creationId xmlns:a16="http://schemas.microsoft.com/office/drawing/2014/main" id="{24599F0C-0E88-25C0-D4F8-D68D2FA70C71}"/>
              </a:ext>
            </a:extLst>
          </p:cNvPr>
          <p:cNvCxnSpPr>
            <a:cxnSpLocks/>
          </p:cNvCxnSpPr>
          <p:nvPr/>
        </p:nvCxnSpPr>
        <p:spPr>
          <a:xfrm flipV="1">
            <a:off x="5560050" y="5377659"/>
            <a:ext cx="251836" cy="1131"/>
          </a:xfrm>
          <a:prstGeom prst="bentConnector3">
            <a:avLst>
              <a:gd name="adj1" fmla="val 50000"/>
            </a:avLst>
          </a:prstGeom>
          <a:noFill/>
          <a:ln w="28575" cap="flat" cmpd="sng" algn="ctr">
            <a:solidFill>
              <a:sysClr val="windowText" lastClr="000000"/>
            </a:solidFill>
            <a:prstDash val="solid"/>
            <a:miter lim="800000"/>
            <a:tailEnd type="triangle"/>
          </a:ln>
          <a:effectLst/>
        </p:spPr>
      </p:cxnSp>
      <p:sp>
        <p:nvSpPr>
          <p:cNvPr id="162" name="Cube 161">
            <a:extLst>
              <a:ext uri="{FF2B5EF4-FFF2-40B4-BE49-F238E27FC236}">
                <a16:creationId xmlns:a16="http://schemas.microsoft.com/office/drawing/2014/main" id="{EB5E299B-C902-8AB8-0364-05F00D19DD90}"/>
              </a:ext>
            </a:extLst>
          </p:cNvPr>
          <p:cNvSpPr/>
          <p:nvPr/>
        </p:nvSpPr>
        <p:spPr>
          <a:xfrm>
            <a:off x="5804888" y="5005810"/>
            <a:ext cx="269302" cy="650136"/>
          </a:xfrm>
          <a:prstGeom prst="cube">
            <a:avLst>
              <a:gd name="adj" fmla="val 82386"/>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3" name="Connector: Elbow 162">
            <a:extLst>
              <a:ext uri="{FF2B5EF4-FFF2-40B4-BE49-F238E27FC236}">
                <a16:creationId xmlns:a16="http://schemas.microsoft.com/office/drawing/2014/main" id="{E51B5C83-290B-B507-92C3-DA4DC34EE9A1}"/>
              </a:ext>
            </a:extLst>
          </p:cNvPr>
          <p:cNvCxnSpPr>
            <a:cxnSpLocks/>
            <a:endCxn id="169" idx="4"/>
          </p:cNvCxnSpPr>
          <p:nvPr/>
        </p:nvCxnSpPr>
        <p:spPr>
          <a:xfrm flipV="1">
            <a:off x="6145692" y="5077337"/>
            <a:ext cx="952639" cy="300324"/>
          </a:xfrm>
          <a:prstGeom prst="bentConnector2">
            <a:avLst/>
          </a:prstGeom>
          <a:noFill/>
          <a:ln w="28575" cap="flat" cmpd="sng" algn="ctr">
            <a:solidFill>
              <a:sysClr val="windowText" lastClr="000000"/>
            </a:solidFill>
            <a:prstDash val="solid"/>
            <a:miter lim="800000"/>
            <a:tailEnd type="triangle"/>
          </a:ln>
          <a:effectLst/>
        </p:spPr>
      </p:cxnSp>
      <p:sp>
        <p:nvSpPr>
          <p:cNvPr id="164" name="Cube 163">
            <a:extLst>
              <a:ext uri="{FF2B5EF4-FFF2-40B4-BE49-F238E27FC236}">
                <a16:creationId xmlns:a16="http://schemas.microsoft.com/office/drawing/2014/main" id="{0D8C4D3A-3050-EAF0-4817-25780F5F6280}"/>
              </a:ext>
            </a:extLst>
          </p:cNvPr>
          <p:cNvSpPr/>
          <p:nvPr/>
        </p:nvSpPr>
        <p:spPr>
          <a:xfrm>
            <a:off x="7760843" y="4942326"/>
            <a:ext cx="158605" cy="329701"/>
          </a:xfrm>
          <a:prstGeom prst="cube">
            <a:avLst>
              <a:gd name="adj" fmla="val 82386"/>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Cube 164">
            <a:extLst>
              <a:ext uri="{FF2B5EF4-FFF2-40B4-BE49-F238E27FC236}">
                <a16:creationId xmlns:a16="http://schemas.microsoft.com/office/drawing/2014/main" id="{85D4962C-A5CE-6DF1-7285-8C8FDA3662C7}"/>
              </a:ext>
            </a:extLst>
          </p:cNvPr>
          <p:cNvSpPr/>
          <p:nvPr/>
        </p:nvSpPr>
        <p:spPr>
          <a:xfrm>
            <a:off x="8065485" y="4867135"/>
            <a:ext cx="197512" cy="507711"/>
          </a:xfrm>
          <a:prstGeom prst="cube">
            <a:avLst>
              <a:gd name="adj" fmla="val 82386"/>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8" name="Straight Connector 167">
            <a:extLst>
              <a:ext uri="{FF2B5EF4-FFF2-40B4-BE49-F238E27FC236}">
                <a16:creationId xmlns:a16="http://schemas.microsoft.com/office/drawing/2014/main" id="{CF23306D-C120-ECC4-45DF-DEC02E3A6F9D}"/>
              </a:ext>
            </a:extLst>
          </p:cNvPr>
          <p:cNvCxnSpPr>
            <a:cxnSpLocks/>
            <a:stCxn id="169" idx="6"/>
            <a:endCxn id="169" idx="2"/>
          </p:cNvCxnSpPr>
          <p:nvPr/>
        </p:nvCxnSpPr>
        <p:spPr>
          <a:xfrm flipH="1">
            <a:off x="6963781" y="4932713"/>
            <a:ext cx="269099" cy="0"/>
          </a:xfrm>
          <a:prstGeom prst="line">
            <a:avLst/>
          </a:prstGeom>
          <a:noFill/>
          <a:ln w="44450" cap="flat" cmpd="sng" algn="ctr">
            <a:solidFill>
              <a:srgbClr val="FF0000"/>
            </a:solidFill>
            <a:prstDash val="solid"/>
            <a:miter lim="800000"/>
          </a:ln>
          <a:effectLst/>
        </p:spPr>
      </p:cxnSp>
      <p:sp>
        <p:nvSpPr>
          <p:cNvPr id="169" name="Oval 168">
            <a:extLst>
              <a:ext uri="{FF2B5EF4-FFF2-40B4-BE49-F238E27FC236}">
                <a16:creationId xmlns:a16="http://schemas.microsoft.com/office/drawing/2014/main" id="{41E78CA8-8C40-C501-9E7D-B16BABC7ACCB}"/>
              </a:ext>
            </a:extLst>
          </p:cNvPr>
          <p:cNvSpPr/>
          <p:nvPr/>
        </p:nvSpPr>
        <p:spPr>
          <a:xfrm>
            <a:off x="6963781" y="4788089"/>
            <a:ext cx="269099" cy="289248"/>
          </a:xfrm>
          <a:prstGeom prst="ellipse">
            <a:avLst/>
          </a:prstGeom>
          <a:noFill/>
          <a:ln w="381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0" name="Straight Connector 169">
            <a:extLst>
              <a:ext uri="{FF2B5EF4-FFF2-40B4-BE49-F238E27FC236}">
                <a16:creationId xmlns:a16="http://schemas.microsoft.com/office/drawing/2014/main" id="{AE8F5A8B-140A-BB7E-396B-1BFF32ADBF72}"/>
              </a:ext>
            </a:extLst>
          </p:cNvPr>
          <p:cNvCxnSpPr>
            <a:cxnSpLocks/>
            <a:stCxn id="171" idx="6"/>
            <a:endCxn id="171" idx="2"/>
          </p:cNvCxnSpPr>
          <p:nvPr/>
        </p:nvCxnSpPr>
        <p:spPr>
          <a:xfrm flipH="1">
            <a:off x="3102565" y="3894869"/>
            <a:ext cx="269099" cy="0"/>
          </a:xfrm>
          <a:prstGeom prst="line">
            <a:avLst/>
          </a:prstGeom>
          <a:noFill/>
          <a:ln w="44450" cap="flat" cmpd="sng" algn="ctr">
            <a:solidFill>
              <a:srgbClr val="FF0000"/>
            </a:solidFill>
            <a:prstDash val="solid"/>
            <a:miter lim="800000"/>
          </a:ln>
          <a:effectLst/>
        </p:spPr>
      </p:cxnSp>
      <p:sp>
        <p:nvSpPr>
          <p:cNvPr id="171" name="Oval 170">
            <a:extLst>
              <a:ext uri="{FF2B5EF4-FFF2-40B4-BE49-F238E27FC236}">
                <a16:creationId xmlns:a16="http://schemas.microsoft.com/office/drawing/2014/main" id="{2D501D27-52D7-A9F4-7D28-D370D4D163B6}"/>
              </a:ext>
            </a:extLst>
          </p:cNvPr>
          <p:cNvSpPr/>
          <p:nvPr/>
        </p:nvSpPr>
        <p:spPr>
          <a:xfrm>
            <a:off x="3102565" y="3750245"/>
            <a:ext cx="269099" cy="289248"/>
          </a:xfrm>
          <a:prstGeom prst="ellipse">
            <a:avLst/>
          </a:prstGeom>
          <a:noFill/>
          <a:ln w="381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2" name="Straight Connector 171">
            <a:extLst>
              <a:ext uri="{FF2B5EF4-FFF2-40B4-BE49-F238E27FC236}">
                <a16:creationId xmlns:a16="http://schemas.microsoft.com/office/drawing/2014/main" id="{EEF27AD1-F400-968E-813B-C9F72C3E92FB}"/>
              </a:ext>
            </a:extLst>
          </p:cNvPr>
          <p:cNvCxnSpPr>
            <a:cxnSpLocks/>
            <a:stCxn id="173" idx="6"/>
            <a:endCxn id="173" idx="2"/>
          </p:cNvCxnSpPr>
          <p:nvPr/>
        </p:nvCxnSpPr>
        <p:spPr>
          <a:xfrm flipH="1">
            <a:off x="3125259" y="2758121"/>
            <a:ext cx="269099" cy="0"/>
          </a:xfrm>
          <a:prstGeom prst="line">
            <a:avLst/>
          </a:prstGeom>
          <a:noFill/>
          <a:ln w="44450" cap="flat" cmpd="sng" algn="ctr">
            <a:solidFill>
              <a:srgbClr val="FF0000"/>
            </a:solidFill>
            <a:prstDash val="solid"/>
            <a:miter lim="800000"/>
          </a:ln>
          <a:effectLst/>
        </p:spPr>
      </p:cxnSp>
      <p:sp>
        <p:nvSpPr>
          <p:cNvPr id="173" name="Oval 172">
            <a:extLst>
              <a:ext uri="{FF2B5EF4-FFF2-40B4-BE49-F238E27FC236}">
                <a16:creationId xmlns:a16="http://schemas.microsoft.com/office/drawing/2014/main" id="{1ADD511F-BAAB-BCF4-999F-EF783160403E}"/>
              </a:ext>
            </a:extLst>
          </p:cNvPr>
          <p:cNvSpPr/>
          <p:nvPr/>
        </p:nvSpPr>
        <p:spPr>
          <a:xfrm>
            <a:off x="3125259" y="2613496"/>
            <a:ext cx="269099" cy="289248"/>
          </a:xfrm>
          <a:prstGeom prst="ellipse">
            <a:avLst/>
          </a:prstGeom>
          <a:noFill/>
          <a:ln w="28575"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a:extLst>
              <a:ext uri="{FF2B5EF4-FFF2-40B4-BE49-F238E27FC236}">
                <a16:creationId xmlns:a16="http://schemas.microsoft.com/office/drawing/2014/main" id="{24EA313C-0A03-3A6C-364E-2EC572AAEFA4}"/>
              </a:ext>
            </a:extLst>
          </p:cNvPr>
          <p:cNvSpPr txBox="1"/>
          <p:nvPr/>
        </p:nvSpPr>
        <p:spPr>
          <a:xfrm>
            <a:off x="6554413" y="3717922"/>
            <a:ext cx="1270431" cy="584775"/>
          </a:xfrm>
          <a:prstGeom prst="rect">
            <a:avLst/>
          </a:prstGeom>
          <a:solidFill>
            <a:srgbClr val="ED7D31">
              <a:lumMod val="40000"/>
              <a:lumOff val="60000"/>
            </a:srgbClr>
          </a:solid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rPr>
              <a:t>Estimated interference</a:t>
            </a:r>
            <a:endParaRPr kumimoji="0" lang="en-US" sz="2000" b="1" i="0" u="none" strike="noStrike" kern="0" cap="none" spc="0" normalizeH="0" baseline="0" noProof="0" dirty="0">
              <a:ln>
                <a:noFill/>
              </a:ln>
              <a:solidFill>
                <a:prstClr val="black"/>
              </a:solidFill>
              <a:effectLst/>
              <a:uLnTx/>
              <a:uFillTx/>
            </a:endParaRPr>
          </a:p>
        </p:txBody>
      </p:sp>
      <p:cxnSp>
        <p:nvCxnSpPr>
          <p:cNvPr id="176" name="Straight Arrow Connector 175">
            <a:extLst>
              <a:ext uri="{FF2B5EF4-FFF2-40B4-BE49-F238E27FC236}">
                <a16:creationId xmlns:a16="http://schemas.microsoft.com/office/drawing/2014/main" id="{62BB354D-0294-0471-C184-8F81DAAC0AAA}"/>
              </a:ext>
            </a:extLst>
          </p:cNvPr>
          <p:cNvCxnSpPr>
            <a:cxnSpLocks/>
          </p:cNvCxnSpPr>
          <p:nvPr/>
        </p:nvCxnSpPr>
        <p:spPr>
          <a:xfrm>
            <a:off x="1886374" y="2495202"/>
            <a:ext cx="489335" cy="8427"/>
          </a:xfrm>
          <a:prstGeom prst="straightConnector1">
            <a:avLst/>
          </a:prstGeom>
          <a:noFill/>
          <a:ln w="28575" cap="flat" cmpd="sng" algn="ctr">
            <a:solidFill>
              <a:sysClr val="windowText" lastClr="000000"/>
            </a:solidFill>
            <a:prstDash val="solid"/>
            <a:miter lim="800000"/>
            <a:tailEnd type="triangle"/>
          </a:ln>
          <a:effectLst/>
        </p:spPr>
      </p:cxnSp>
      <p:cxnSp>
        <p:nvCxnSpPr>
          <p:cNvPr id="177" name="Straight Arrow Connector 176">
            <a:extLst>
              <a:ext uri="{FF2B5EF4-FFF2-40B4-BE49-F238E27FC236}">
                <a16:creationId xmlns:a16="http://schemas.microsoft.com/office/drawing/2014/main" id="{1EC6B00E-EF64-7388-CF89-024907AD6C3E}"/>
              </a:ext>
            </a:extLst>
          </p:cNvPr>
          <p:cNvCxnSpPr>
            <a:cxnSpLocks/>
          </p:cNvCxnSpPr>
          <p:nvPr/>
        </p:nvCxnSpPr>
        <p:spPr>
          <a:xfrm>
            <a:off x="1886375" y="3652037"/>
            <a:ext cx="489335" cy="9499"/>
          </a:xfrm>
          <a:prstGeom prst="straightConnector1">
            <a:avLst/>
          </a:prstGeom>
          <a:noFill/>
          <a:ln w="28575" cap="flat" cmpd="sng" algn="ctr">
            <a:solidFill>
              <a:sysClr val="windowText" lastClr="000000"/>
            </a:solidFill>
            <a:prstDash val="solid"/>
            <a:miter lim="800000"/>
            <a:tailEnd type="triangle"/>
          </a:ln>
          <a:effectLst/>
        </p:spPr>
      </p:cxnSp>
      <p:cxnSp>
        <p:nvCxnSpPr>
          <p:cNvPr id="178" name="Straight Arrow Connector 177">
            <a:extLst>
              <a:ext uri="{FF2B5EF4-FFF2-40B4-BE49-F238E27FC236}">
                <a16:creationId xmlns:a16="http://schemas.microsoft.com/office/drawing/2014/main" id="{D323EFB2-7446-3DD3-73E9-AC2C898BFAB5}"/>
              </a:ext>
            </a:extLst>
          </p:cNvPr>
          <p:cNvCxnSpPr>
            <a:cxnSpLocks/>
          </p:cNvCxnSpPr>
          <p:nvPr/>
        </p:nvCxnSpPr>
        <p:spPr>
          <a:xfrm>
            <a:off x="1894881" y="4318565"/>
            <a:ext cx="459958" cy="0"/>
          </a:xfrm>
          <a:prstGeom prst="straightConnector1">
            <a:avLst/>
          </a:prstGeom>
          <a:noFill/>
          <a:ln w="28575" cap="flat" cmpd="sng" algn="ctr">
            <a:solidFill>
              <a:sysClr val="windowText" lastClr="000000"/>
            </a:solidFill>
            <a:prstDash val="solid"/>
            <a:miter lim="800000"/>
            <a:tailEnd type="triangle"/>
          </a:ln>
          <a:effectLst/>
        </p:spPr>
      </p:cxnSp>
      <p:grpSp>
        <p:nvGrpSpPr>
          <p:cNvPr id="179" name="Group 178">
            <a:extLst>
              <a:ext uri="{FF2B5EF4-FFF2-40B4-BE49-F238E27FC236}">
                <a16:creationId xmlns:a16="http://schemas.microsoft.com/office/drawing/2014/main" id="{AB1C63C8-1ACF-6F36-DF90-DF562D7D5DE1}"/>
              </a:ext>
            </a:extLst>
          </p:cNvPr>
          <p:cNvGrpSpPr/>
          <p:nvPr/>
        </p:nvGrpSpPr>
        <p:grpSpPr>
          <a:xfrm>
            <a:off x="2444256" y="3342890"/>
            <a:ext cx="481463" cy="525690"/>
            <a:chOff x="5380873" y="3157549"/>
            <a:chExt cx="580432" cy="624042"/>
          </a:xfrm>
        </p:grpSpPr>
        <p:sp>
          <p:nvSpPr>
            <p:cNvPr id="180" name="Cube 179">
              <a:extLst>
                <a:ext uri="{FF2B5EF4-FFF2-40B4-BE49-F238E27FC236}">
                  <a16:creationId xmlns:a16="http://schemas.microsoft.com/office/drawing/2014/main" id="{7DA2D674-F3FE-CC14-2FDA-0A282DF15F1F}"/>
                </a:ext>
              </a:extLst>
            </p:cNvPr>
            <p:cNvSpPr/>
            <p:nvPr/>
          </p:nvSpPr>
          <p:spPr>
            <a:xfrm>
              <a:off x="5380873" y="3395810"/>
              <a:ext cx="126472" cy="263048"/>
            </a:xfrm>
            <a:prstGeom prst="cube">
              <a:avLst>
                <a:gd name="adj" fmla="val 47379"/>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Cube 180">
              <a:extLst>
                <a:ext uri="{FF2B5EF4-FFF2-40B4-BE49-F238E27FC236}">
                  <a16:creationId xmlns:a16="http://schemas.microsoft.com/office/drawing/2014/main" id="{6509A1F4-A73D-E6D3-AC53-5FB34CE72A07}"/>
                </a:ext>
              </a:extLst>
            </p:cNvPr>
            <p:cNvSpPr/>
            <p:nvPr/>
          </p:nvSpPr>
          <p:spPr>
            <a:xfrm>
              <a:off x="5667585" y="3157549"/>
              <a:ext cx="293720" cy="602700"/>
            </a:xfrm>
            <a:prstGeom prst="cube">
              <a:avLst>
                <a:gd name="adj" fmla="val 73738"/>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Arrow Connector 181">
              <a:extLst>
                <a:ext uri="{FF2B5EF4-FFF2-40B4-BE49-F238E27FC236}">
                  <a16:creationId xmlns:a16="http://schemas.microsoft.com/office/drawing/2014/main" id="{463AD11C-9A42-3B14-DCF8-3E409B787834}"/>
                </a:ext>
              </a:extLst>
            </p:cNvPr>
            <p:cNvCxnSpPr>
              <a:cxnSpLocks/>
              <a:stCxn id="180" idx="0"/>
            </p:cNvCxnSpPr>
            <p:nvPr/>
          </p:nvCxnSpPr>
          <p:spPr>
            <a:xfrm flipV="1">
              <a:off x="5474070" y="3157549"/>
              <a:ext cx="405938" cy="238261"/>
            </a:xfrm>
            <a:prstGeom prst="straightConnector1">
              <a:avLst/>
            </a:prstGeom>
            <a:noFill/>
            <a:ln w="9525" cap="flat" cmpd="sng" algn="ctr">
              <a:solidFill>
                <a:sysClr val="windowText" lastClr="000000"/>
              </a:solidFill>
              <a:prstDash val="dash"/>
              <a:miter lim="800000"/>
              <a:headEnd type="none" w="med" len="med"/>
              <a:tailEnd type="none" w="med" len="med"/>
            </a:ln>
            <a:effectLst/>
          </p:spPr>
        </p:cxnSp>
        <p:cxnSp>
          <p:nvCxnSpPr>
            <p:cNvPr id="183" name="Straight Arrow Connector 182">
              <a:extLst>
                <a:ext uri="{FF2B5EF4-FFF2-40B4-BE49-F238E27FC236}">
                  <a16:creationId xmlns:a16="http://schemas.microsoft.com/office/drawing/2014/main" id="{3644E9E4-5586-DCEC-B5CE-75E9229470F1}"/>
                </a:ext>
              </a:extLst>
            </p:cNvPr>
            <p:cNvCxnSpPr>
              <a:cxnSpLocks/>
              <a:stCxn id="180" idx="3"/>
            </p:cNvCxnSpPr>
            <p:nvPr/>
          </p:nvCxnSpPr>
          <p:spPr>
            <a:xfrm>
              <a:off x="5414148" y="3658858"/>
              <a:ext cx="253437" cy="122733"/>
            </a:xfrm>
            <a:prstGeom prst="straightConnector1">
              <a:avLst/>
            </a:prstGeom>
            <a:noFill/>
            <a:ln w="9525" cap="flat" cmpd="sng" algn="ctr">
              <a:solidFill>
                <a:sysClr val="windowText" lastClr="000000"/>
              </a:solidFill>
              <a:prstDash val="dash"/>
              <a:miter lim="800000"/>
              <a:headEnd type="none" w="med" len="med"/>
              <a:tailEnd type="none" w="med" len="med"/>
            </a:ln>
            <a:effectLst/>
          </p:spPr>
        </p:cxnSp>
      </p:grpSp>
      <p:cxnSp>
        <p:nvCxnSpPr>
          <p:cNvPr id="184" name="Connector: Elbow 183">
            <a:extLst>
              <a:ext uri="{FF2B5EF4-FFF2-40B4-BE49-F238E27FC236}">
                <a16:creationId xmlns:a16="http://schemas.microsoft.com/office/drawing/2014/main" id="{900A2297-03E5-833D-4D8C-268CDAA2DE73}"/>
              </a:ext>
            </a:extLst>
          </p:cNvPr>
          <p:cNvCxnSpPr>
            <a:cxnSpLocks/>
            <a:endCxn id="171" idx="4"/>
          </p:cNvCxnSpPr>
          <p:nvPr/>
        </p:nvCxnSpPr>
        <p:spPr>
          <a:xfrm flipV="1">
            <a:off x="2841823" y="4039493"/>
            <a:ext cx="395292" cy="238166"/>
          </a:xfrm>
          <a:prstGeom prst="bentConnector2">
            <a:avLst/>
          </a:prstGeom>
          <a:noFill/>
          <a:ln w="28575" cap="flat" cmpd="sng" algn="ctr">
            <a:solidFill>
              <a:sysClr val="windowText" lastClr="000000"/>
            </a:solidFill>
            <a:prstDash val="solid"/>
            <a:miter lim="800000"/>
            <a:tailEnd type="triangle"/>
          </a:ln>
          <a:effectLst/>
        </p:spPr>
      </p:cxnSp>
      <p:cxnSp>
        <p:nvCxnSpPr>
          <p:cNvPr id="185" name="Connector: Elbow 184">
            <a:extLst>
              <a:ext uri="{FF2B5EF4-FFF2-40B4-BE49-F238E27FC236}">
                <a16:creationId xmlns:a16="http://schemas.microsoft.com/office/drawing/2014/main" id="{35FC7D3A-0642-5946-2215-3ABF14F64FCD}"/>
              </a:ext>
            </a:extLst>
          </p:cNvPr>
          <p:cNvCxnSpPr>
            <a:cxnSpLocks/>
            <a:endCxn id="171" idx="0"/>
          </p:cNvCxnSpPr>
          <p:nvPr/>
        </p:nvCxnSpPr>
        <p:spPr>
          <a:xfrm>
            <a:off x="2870739" y="3572827"/>
            <a:ext cx="366375" cy="177417"/>
          </a:xfrm>
          <a:prstGeom prst="bentConnector2">
            <a:avLst/>
          </a:prstGeom>
          <a:noFill/>
          <a:ln w="28575" cap="flat" cmpd="sng" algn="ctr">
            <a:solidFill>
              <a:sysClr val="windowText" lastClr="000000"/>
            </a:solidFill>
            <a:prstDash val="solid"/>
            <a:miter lim="800000"/>
            <a:tailEnd type="triangle"/>
          </a:ln>
          <a:effectLst/>
        </p:spPr>
      </p:cxnSp>
      <p:cxnSp>
        <p:nvCxnSpPr>
          <p:cNvPr id="210" name="Straight Arrow Connector 209">
            <a:extLst>
              <a:ext uri="{FF2B5EF4-FFF2-40B4-BE49-F238E27FC236}">
                <a16:creationId xmlns:a16="http://schemas.microsoft.com/office/drawing/2014/main" id="{04CE87B0-3A85-F309-DB81-CFDF522D94CF}"/>
              </a:ext>
            </a:extLst>
          </p:cNvPr>
          <p:cNvCxnSpPr>
            <a:cxnSpLocks/>
          </p:cNvCxnSpPr>
          <p:nvPr/>
        </p:nvCxnSpPr>
        <p:spPr>
          <a:xfrm>
            <a:off x="1873114" y="3007733"/>
            <a:ext cx="489335" cy="8427"/>
          </a:xfrm>
          <a:prstGeom prst="straightConnector1">
            <a:avLst/>
          </a:prstGeom>
          <a:noFill/>
          <a:ln w="28575" cap="flat" cmpd="sng" algn="ctr">
            <a:solidFill>
              <a:sysClr val="windowText" lastClr="000000"/>
            </a:solidFill>
            <a:prstDash val="solid"/>
            <a:miter lim="800000"/>
            <a:tailEnd type="triangle"/>
          </a:ln>
          <a:effectLst/>
        </p:spPr>
      </p:cxnSp>
      <p:sp>
        <p:nvSpPr>
          <p:cNvPr id="3" name="TextBox 2">
            <a:extLst>
              <a:ext uri="{FF2B5EF4-FFF2-40B4-BE49-F238E27FC236}">
                <a16:creationId xmlns:a16="http://schemas.microsoft.com/office/drawing/2014/main" id="{0F724425-8930-397D-306C-FE7D4F6454DE}"/>
              </a:ext>
            </a:extLst>
          </p:cNvPr>
          <p:cNvSpPr txBox="1"/>
          <p:nvPr/>
        </p:nvSpPr>
        <p:spPr>
          <a:xfrm>
            <a:off x="2866279" y="1419432"/>
            <a:ext cx="2301769" cy="400110"/>
          </a:xfrm>
          <a:prstGeom prst="rect">
            <a:avLst/>
          </a:prstGeom>
          <a:solidFill>
            <a:srgbClr val="F8CBAD"/>
          </a:solidFill>
          <a:ln w="19050" cap="flat" cmpd="sng" algn="ctr">
            <a:solidFill>
              <a:sysClr val="window" lastClr="FFFFFF"/>
            </a:solidFill>
            <a:prstDash val="solid"/>
            <a:miter lim="800000"/>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843C0C"/>
                </a:solidFill>
                <a:effectLst/>
                <a:uLnTx/>
                <a:uFillTx/>
                <a:latin typeface="Calibri" panose="020F0502020204030204"/>
                <a:ea typeface="+mn-ea"/>
                <a:cs typeface="+mn-cs"/>
              </a:rPr>
              <a:t>Channel estimation</a:t>
            </a:r>
          </a:p>
        </p:txBody>
      </p:sp>
      <p:sp>
        <p:nvSpPr>
          <p:cNvPr id="6" name="TextBox 5">
            <a:extLst>
              <a:ext uri="{FF2B5EF4-FFF2-40B4-BE49-F238E27FC236}">
                <a16:creationId xmlns:a16="http://schemas.microsoft.com/office/drawing/2014/main" id="{EB73BFE6-B940-3955-D4BD-263D132B449A}"/>
              </a:ext>
            </a:extLst>
          </p:cNvPr>
          <p:cNvSpPr txBox="1"/>
          <p:nvPr/>
        </p:nvSpPr>
        <p:spPr>
          <a:xfrm>
            <a:off x="5532565" y="1411246"/>
            <a:ext cx="1821076" cy="400110"/>
          </a:xfrm>
          <a:prstGeom prst="rect">
            <a:avLst/>
          </a:prstGeom>
          <a:solidFill>
            <a:srgbClr val="DAE3F3"/>
          </a:solidFill>
          <a:ln w="19050" cap="flat" cmpd="sng" algn="ctr">
            <a:solidFill>
              <a:sysClr val="window" lastClr="FFFFFF"/>
            </a:solidFill>
            <a:prstDash val="solid"/>
            <a:miter lim="800000"/>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2F5597"/>
                </a:solidFill>
                <a:effectLst/>
                <a:uLnTx/>
                <a:uFillTx/>
                <a:latin typeface="Calibri" panose="020F0502020204030204"/>
                <a:ea typeface="+mn-ea"/>
                <a:cs typeface="+mn-cs"/>
              </a:rPr>
              <a:t>Equalization</a:t>
            </a:r>
          </a:p>
        </p:txBody>
      </p:sp>
      <p:sp>
        <p:nvSpPr>
          <p:cNvPr id="7" name="TextBox 6">
            <a:extLst>
              <a:ext uri="{FF2B5EF4-FFF2-40B4-BE49-F238E27FC236}">
                <a16:creationId xmlns:a16="http://schemas.microsoft.com/office/drawing/2014/main" id="{FEE39730-DE41-A0BD-865E-0C8E7A2BC0C8}"/>
              </a:ext>
            </a:extLst>
          </p:cNvPr>
          <p:cNvSpPr txBox="1"/>
          <p:nvPr/>
        </p:nvSpPr>
        <p:spPr>
          <a:xfrm>
            <a:off x="7985116" y="1402957"/>
            <a:ext cx="1821076" cy="400110"/>
          </a:xfrm>
          <a:prstGeom prst="rect">
            <a:avLst/>
          </a:prstGeom>
          <a:solidFill>
            <a:srgbClr val="E2F0D9"/>
          </a:solidFill>
          <a:ln w="19050" cap="flat" cmpd="sng" algn="ctr">
            <a:solidFill>
              <a:sysClr val="window" lastClr="FFFFFF"/>
            </a:solidFill>
            <a:prstDash val="solid"/>
            <a:miter lim="800000"/>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B050"/>
                </a:solidFill>
                <a:effectLst/>
                <a:uLnTx/>
                <a:uFillTx/>
                <a:latin typeface="Calibri" panose="020F0502020204030204"/>
                <a:ea typeface="+mn-ea"/>
                <a:cs typeface="+mn-cs"/>
              </a:rPr>
              <a:t>Demodulation</a:t>
            </a:r>
          </a:p>
        </p:txBody>
      </p:sp>
      <p:sp>
        <p:nvSpPr>
          <p:cNvPr id="9" name="TextBox 8">
            <a:extLst>
              <a:ext uri="{FF2B5EF4-FFF2-40B4-BE49-F238E27FC236}">
                <a16:creationId xmlns:a16="http://schemas.microsoft.com/office/drawing/2014/main" id="{4D010A2C-9E08-115C-AE8B-E422B4EC4011}"/>
              </a:ext>
            </a:extLst>
          </p:cNvPr>
          <p:cNvSpPr txBox="1"/>
          <p:nvPr/>
        </p:nvSpPr>
        <p:spPr>
          <a:xfrm>
            <a:off x="10277139" y="1420346"/>
            <a:ext cx="1490349" cy="400110"/>
          </a:xfrm>
          <a:prstGeom prst="rect">
            <a:avLst/>
          </a:prstGeom>
          <a:solidFill>
            <a:srgbClr val="E2F0D9"/>
          </a:solidFill>
          <a:ln w="19050" cap="flat" cmpd="sng" algn="ctr">
            <a:solidFill>
              <a:sysClr val="window" lastClr="FFFFFF"/>
            </a:solidFill>
            <a:prstDash val="solid"/>
            <a:miter lim="800000"/>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B050"/>
                </a:solidFill>
                <a:effectLst/>
                <a:uLnTx/>
                <a:uFillTx/>
                <a:latin typeface="Calibri" panose="020F0502020204030204"/>
                <a:ea typeface="+mn-ea"/>
                <a:cs typeface="+mn-cs"/>
              </a:rPr>
              <a:t>Decoding</a:t>
            </a:r>
          </a:p>
        </p:txBody>
      </p:sp>
      <p:sp>
        <p:nvSpPr>
          <p:cNvPr id="15" name="TextBox 14">
            <a:extLst>
              <a:ext uri="{FF2B5EF4-FFF2-40B4-BE49-F238E27FC236}">
                <a16:creationId xmlns:a16="http://schemas.microsoft.com/office/drawing/2014/main" id="{199E7104-CE97-B800-7A90-15EAF22F11C0}"/>
              </a:ext>
            </a:extLst>
          </p:cNvPr>
          <p:cNvSpPr txBox="1"/>
          <p:nvPr/>
        </p:nvSpPr>
        <p:spPr>
          <a:xfrm>
            <a:off x="6614066" y="1090402"/>
            <a:ext cx="2742099" cy="369332"/>
          </a:xfrm>
          <a:prstGeom prst="rect">
            <a:avLst/>
          </a:prstGeom>
          <a:noFill/>
        </p:spPr>
        <p:txBody>
          <a:bodyPr wrap="square" rtlCol="0">
            <a:spAutoFit/>
          </a:bodyPr>
          <a:lstStyle/>
          <a:p>
            <a:r>
              <a:rPr lang="en-US" b="1" dirty="0" err="1"/>
              <a:t>WiFi</a:t>
            </a:r>
            <a:r>
              <a:rPr lang="en-US" b="1" dirty="0"/>
              <a:t> PHY Processing</a:t>
            </a:r>
          </a:p>
        </p:txBody>
      </p:sp>
      <p:sp>
        <p:nvSpPr>
          <p:cNvPr id="16" name="Arrow: Left-Right 15">
            <a:extLst>
              <a:ext uri="{FF2B5EF4-FFF2-40B4-BE49-F238E27FC236}">
                <a16:creationId xmlns:a16="http://schemas.microsoft.com/office/drawing/2014/main" id="{B66657FE-918A-9E9B-37D6-FF457DE30DD8}"/>
              </a:ext>
            </a:extLst>
          </p:cNvPr>
          <p:cNvSpPr/>
          <p:nvPr/>
        </p:nvSpPr>
        <p:spPr bwMode="auto">
          <a:xfrm>
            <a:off x="5188297" y="1534574"/>
            <a:ext cx="294875" cy="153940"/>
          </a:xfrm>
          <a:prstGeom prst="leftRightArrow">
            <a:avLst/>
          </a:prstGeom>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a:p>
        </p:txBody>
      </p:sp>
      <p:sp>
        <p:nvSpPr>
          <p:cNvPr id="17" name="Arrow: Left-Right 16">
            <a:extLst>
              <a:ext uri="{FF2B5EF4-FFF2-40B4-BE49-F238E27FC236}">
                <a16:creationId xmlns:a16="http://schemas.microsoft.com/office/drawing/2014/main" id="{BC6486FC-A165-5B2A-918B-B0DF461FF9D9}"/>
              </a:ext>
            </a:extLst>
          </p:cNvPr>
          <p:cNvSpPr/>
          <p:nvPr/>
        </p:nvSpPr>
        <p:spPr bwMode="auto">
          <a:xfrm>
            <a:off x="7403035" y="1549538"/>
            <a:ext cx="357808" cy="153940"/>
          </a:xfrm>
          <a:prstGeom prst="leftRightArrow">
            <a:avLst/>
          </a:prstGeom>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a:p>
        </p:txBody>
      </p:sp>
      <p:sp>
        <p:nvSpPr>
          <p:cNvPr id="18" name="Arrow: Left-Right 17">
            <a:extLst>
              <a:ext uri="{FF2B5EF4-FFF2-40B4-BE49-F238E27FC236}">
                <a16:creationId xmlns:a16="http://schemas.microsoft.com/office/drawing/2014/main" id="{9AB1599C-E44F-B307-EA6B-C3C4362F2302}"/>
              </a:ext>
            </a:extLst>
          </p:cNvPr>
          <p:cNvSpPr/>
          <p:nvPr/>
        </p:nvSpPr>
        <p:spPr bwMode="auto">
          <a:xfrm>
            <a:off x="9839852" y="1538538"/>
            <a:ext cx="357808" cy="153940"/>
          </a:xfrm>
          <a:prstGeom prst="leftRightArrow">
            <a:avLst/>
          </a:prstGeom>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a:p>
        </p:txBody>
      </p:sp>
      <p:cxnSp>
        <p:nvCxnSpPr>
          <p:cNvPr id="22" name="Straight Arrow Connector 21">
            <a:extLst>
              <a:ext uri="{FF2B5EF4-FFF2-40B4-BE49-F238E27FC236}">
                <a16:creationId xmlns:a16="http://schemas.microsoft.com/office/drawing/2014/main" id="{52CFD7D6-4B14-62DE-21D0-8D5672533645}"/>
              </a:ext>
            </a:extLst>
          </p:cNvPr>
          <p:cNvCxnSpPr/>
          <p:nvPr/>
        </p:nvCxnSpPr>
        <p:spPr>
          <a:xfrm>
            <a:off x="7938597" y="5137760"/>
            <a:ext cx="1181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6EFC93-2DE6-2D3F-4AED-F2D54E7EF124}"/>
              </a:ext>
            </a:extLst>
          </p:cNvPr>
          <p:cNvCxnSpPr>
            <a:cxnSpLocks/>
          </p:cNvCxnSpPr>
          <p:nvPr/>
        </p:nvCxnSpPr>
        <p:spPr>
          <a:xfrm flipV="1">
            <a:off x="8892931" y="4038409"/>
            <a:ext cx="0" cy="1114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246868-4D31-3758-4261-52A9B7EA220A}"/>
              </a:ext>
            </a:extLst>
          </p:cNvPr>
          <p:cNvCxnSpPr>
            <a:cxnSpLocks/>
          </p:cNvCxnSpPr>
          <p:nvPr/>
        </p:nvCxnSpPr>
        <p:spPr>
          <a:xfrm>
            <a:off x="8287121" y="5137760"/>
            <a:ext cx="605810" cy="0"/>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91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4"/>
                                        </p:tgtEl>
                                        <p:attrNameLst>
                                          <p:attrName>style.visibility</p:attrName>
                                        </p:attrNameLst>
                                      </p:cBhvr>
                                      <p:to>
                                        <p:strVal val="visible"/>
                                      </p:to>
                                    </p:set>
                                    <p:animEffect transition="in" filter="fade">
                                      <p:cBhvr>
                                        <p:cTn id="16" dur="500"/>
                                        <p:tgtEl>
                                          <p:spTgt spid="1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animEffect transition="in" filter="fade">
                                      <p:cBhvr>
                                        <p:cTn id="19" dur="500"/>
                                        <p:tgtEl>
                                          <p:spTgt spid="1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500"/>
                                        <p:tgtEl>
                                          <p:spTgt spid="1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7"/>
                                        </p:tgtEl>
                                        <p:attrNameLst>
                                          <p:attrName>style.visibility</p:attrName>
                                        </p:attrNameLst>
                                      </p:cBhvr>
                                      <p:to>
                                        <p:strVal val="visible"/>
                                      </p:to>
                                    </p:set>
                                    <p:animEffect transition="in" filter="fade">
                                      <p:cBhvr>
                                        <p:cTn id="25" dur="500"/>
                                        <p:tgtEl>
                                          <p:spTgt spid="1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6"/>
                                        </p:tgtEl>
                                        <p:attrNameLst>
                                          <p:attrName>style.visibility</p:attrName>
                                        </p:attrNameLst>
                                      </p:cBhvr>
                                      <p:to>
                                        <p:strVal val="visible"/>
                                      </p:to>
                                    </p:set>
                                    <p:animEffect transition="in" filter="fade">
                                      <p:cBhvr>
                                        <p:cTn id="30" dur="500"/>
                                        <p:tgtEl>
                                          <p:spTgt spid="176"/>
                                        </p:tgtEl>
                                      </p:cBhvr>
                                    </p:animEffect>
                                  </p:childTnLst>
                                </p:cTn>
                              </p:par>
                              <p:par>
                                <p:cTn id="31" presetID="10" presetClass="entr" presetSubtype="0" fill="hold" nodeType="withEffect">
                                  <p:stCondLst>
                                    <p:cond delay="0"/>
                                  </p:stCondLst>
                                  <p:childTnLst>
                                    <p:set>
                                      <p:cBhvr>
                                        <p:cTn id="32" dur="1" fill="hold">
                                          <p:stCondLst>
                                            <p:cond delay="0"/>
                                          </p:stCondLst>
                                        </p:cTn>
                                        <p:tgtEl>
                                          <p:spTgt spid="210"/>
                                        </p:tgtEl>
                                        <p:attrNameLst>
                                          <p:attrName>style.visibility</p:attrName>
                                        </p:attrNameLst>
                                      </p:cBhvr>
                                      <p:to>
                                        <p:strVal val="visible"/>
                                      </p:to>
                                    </p:set>
                                    <p:animEffect transition="in" filter="fade">
                                      <p:cBhvr>
                                        <p:cTn id="33" dur="500"/>
                                        <p:tgtEl>
                                          <p:spTgt spid="210"/>
                                        </p:tgtEl>
                                      </p:cBhvr>
                                    </p:animEffect>
                                  </p:childTnLst>
                                </p:cTn>
                              </p:par>
                              <p:par>
                                <p:cTn id="34" presetID="10" presetClass="entr" presetSubtype="0" fill="hold" nodeType="withEffect">
                                  <p:stCondLst>
                                    <p:cond delay="0"/>
                                  </p:stCondLst>
                                  <p:childTnLst>
                                    <p:set>
                                      <p:cBhvr>
                                        <p:cTn id="35" dur="1" fill="hold">
                                          <p:stCondLst>
                                            <p:cond delay="0"/>
                                          </p:stCondLst>
                                        </p:cTn>
                                        <p:tgtEl>
                                          <p:spTgt spid="177"/>
                                        </p:tgtEl>
                                        <p:attrNameLst>
                                          <p:attrName>style.visibility</p:attrName>
                                        </p:attrNameLst>
                                      </p:cBhvr>
                                      <p:to>
                                        <p:strVal val="visible"/>
                                      </p:to>
                                    </p:set>
                                    <p:animEffect transition="in" filter="fade">
                                      <p:cBhvr>
                                        <p:cTn id="36" dur="500"/>
                                        <p:tgtEl>
                                          <p:spTgt spid="177"/>
                                        </p:tgtEl>
                                      </p:cBhvr>
                                    </p:animEffect>
                                  </p:childTnLst>
                                </p:cTn>
                              </p:par>
                              <p:par>
                                <p:cTn id="37" presetID="10" presetClass="entr" presetSubtype="0" fill="hold" nodeType="with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fade">
                                      <p:cBhvr>
                                        <p:cTn id="39" dur="500"/>
                                        <p:tgtEl>
                                          <p:spTgt spid="17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nodePh="1">
                                  <p:stCondLst>
                                    <p:cond delay="0"/>
                                  </p:stCondLst>
                                  <p:endCondLst>
                                    <p:cond evt="begin" delay="0">
                                      <p:tn val="43"/>
                                    </p:cond>
                                  </p:endCondLst>
                                  <p:childTnLst>
                                    <p:set>
                                      <p:cBhvr>
                                        <p:cTn id="44" dur="1" fill="hold">
                                          <p:stCondLst>
                                            <p:cond delay="0"/>
                                          </p:stCondLst>
                                        </p:cTn>
                                        <p:tgtEl>
                                          <p:spTgt spid="99"/>
                                        </p:tgtEl>
                                        <p:attrNameLst>
                                          <p:attrName>style.visibility</p:attrName>
                                        </p:attrNameLst>
                                      </p:cBhvr>
                                      <p:to>
                                        <p:strVal val="visible"/>
                                      </p:to>
                                    </p:set>
                                    <p:animEffect transition="in" filter="fade">
                                      <p:cBhvr>
                                        <p:cTn id="45" dur="500"/>
                                        <p:tgtEl>
                                          <p:spTgt spid="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fade">
                                      <p:cBhvr>
                                        <p:cTn id="48" dur="500"/>
                                        <p:tgtEl>
                                          <p:spTgt spid="101"/>
                                        </p:tgtEl>
                                      </p:cBhvr>
                                    </p:animEffect>
                                  </p:childTnLst>
                                </p:cTn>
                              </p:par>
                              <p:par>
                                <p:cTn id="49" presetID="10" presetClass="entr" presetSubtype="0"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par>
                                <p:cTn id="52" presetID="10" presetClass="entr" presetSubtype="0" fill="hold"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par>
                                <p:cTn id="55" presetID="10" presetClass="entr" presetSubtype="0" fill="hold" nodeType="with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fade">
                                      <p:cBhvr>
                                        <p:cTn id="57" dur="500"/>
                                        <p:tgtEl>
                                          <p:spTgt spid="10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2"/>
                                        </p:tgtEl>
                                        <p:attrNameLst>
                                          <p:attrName>style.visibility</p:attrName>
                                        </p:attrNameLst>
                                      </p:cBhvr>
                                      <p:to>
                                        <p:strVal val="visible"/>
                                      </p:to>
                                    </p:set>
                                    <p:animEffect transition="in" filter="fade">
                                      <p:cBhvr>
                                        <p:cTn id="60" dur="500"/>
                                        <p:tgtEl>
                                          <p:spTgt spid="1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500"/>
                                        <p:tgtEl>
                                          <p:spTgt spid="1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4"/>
                                        </p:tgtEl>
                                        <p:attrNameLst>
                                          <p:attrName>style.visibility</p:attrName>
                                        </p:attrNameLst>
                                      </p:cBhvr>
                                      <p:to>
                                        <p:strVal val="visible"/>
                                      </p:to>
                                    </p:set>
                                    <p:animEffect transition="in" filter="fade">
                                      <p:cBhvr>
                                        <p:cTn id="66" dur="500"/>
                                        <p:tgtEl>
                                          <p:spTgt spid="114"/>
                                        </p:tgtEl>
                                      </p:cBhvr>
                                    </p:animEffect>
                                  </p:childTnLst>
                                </p:cTn>
                              </p:par>
                              <p:par>
                                <p:cTn id="67" presetID="10" presetClass="entr" presetSubtype="0" fill="hold" nodeType="withEffect">
                                  <p:stCondLst>
                                    <p:cond delay="0"/>
                                  </p:stCondLst>
                                  <p:childTnLst>
                                    <p:set>
                                      <p:cBhvr>
                                        <p:cTn id="68" dur="1" fill="hold">
                                          <p:stCondLst>
                                            <p:cond delay="0"/>
                                          </p:stCondLst>
                                        </p:cTn>
                                        <p:tgtEl>
                                          <p:spTgt spid="115"/>
                                        </p:tgtEl>
                                        <p:attrNameLst>
                                          <p:attrName>style.visibility</p:attrName>
                                        </p:attrNameLst>
                                      </p:cBhvr>
                                      <p:to>
                                        <p:strVal val="visible"/>
                                      </p:to>
                                    </p:set>
                                    <p:animEffect transition="in" filter="fade">
                                      <p:cBhvr>
                                        <p:cTn id="69" dur="500"/>
                                        <p:tgtEl>
                                          <p:spTgt spid="115"/>
                                        </p:tgtEl>
                                      </p:cBhvr>
                                    </p:animEffect>
                                  </p:childTnLst>
                                </p:cTn>
                              </p:par>
                              <p:par>
                                <p:cTn id="70" presetID="10" presetClass="entr" presetSubtype="0" fill="hold" nodeType="withEffect">
                                  <p:stCondLst>
                                    <p:cond delay="0"/>
                                  </p:stCondLst>
                                  <p:childTnLst>
                                    <p:set>
                                      <p:cBhvr>
                                        <p:cTn id="71" dur="1" fill="hold">
                                          <p:stCondLst>
                                            <p:cond delay="0"/>
                                          </p:stCondLst>
                                        </p:cTn>
                                        <p:tgtEl>
                                          <p:spTgt spid="118"/>
                                        </p:tgtEl>
                                        <p:attrNameLst>
                                          <p:attrName>style.visibility</p:attrName>
                                        </p:attrNameLst>
                                      </p:cBhvr>
                                      <p:to>
                                        <p:strVal val="visible"/>
                                      </p:to>
                                    </p:set>
                                    <p:animEffect transition="in" filter="fade">
                                      <p:cBhvr>
                                        <p:cTn id="72" dur="500"/>
                                        <p:tgtEl>
                                          <p:spTgt spid="118"/>
                                        </p:tgtEl>
                                      </p:cBhvr>
                                    </p:animEffect>
                                  </p:childTnLst>
                                </p:cTn>
                              </p:par>
                              <p:par>
                                <p:cTn id="73" presetID="10" presetClass="entr" presetSubtype="0" fill="hold" nodeType="withEffect">
                                  <p:stCondLst>
                                    <p:cond delay="0"/>
                                  </p:stCondLst>
                                  <p:childTnLst>
                                    <p:set>
                                      <p:cBhvr>
                                        <p:cTn id="74" dur="1" fill="hold">
                                          <p:stCondLst>
                                            <p:cond delay="0"/>
                                          </p:stCondLst>
                                        </p:cTn>
                                        <p:tgtEl>
                                          <p:spTgt spid="123"/>
                                        </p:tgtEl>
                                        <p:attrNameLst>
                                          <p:attrName>style.visibility</p:attrName>
                                        </p:attrNameLst>
                                      </p:cBhvr>
                                      <p:to>
                                        <p:strVal val="visible"/>
                                      </p:to>
                                    </p:set>
                                    <p:animEffect transition="in" filter="fade">
                                      <p:cBhvr>
                                        <p:cTn id="75" dur="500"/>
                                        <p:tgtEl>
                                          <p:spTgt spid="123"/>
                                        </p:tgtEl>
                                      </p:cBhvr>
                                    </p:animEffect>
                                  </p:childTnLst>
                                </p:cTn>
                              </p:par>
                              <p:par>
                                <p:cTn id="76" presetID="10" presetClass="entr" presetSubtype="0" fill="hold" nodeType="withEffect">
                                  <p:stCondLst>
                                    <p:cond delay="0"/>
                                  </p:stCondLst>
                                  <p:childTnLst>
                                    <p:set>
                                      <p:cBhvr>
                                        <p:cTn id="77" dur="1" fill="hold">
                                          <p:stCondLst>
                                            <p:cond delay="0"/>
                                          </p:stCondLst>
                                        </p:cTn>
                                        <p:tgtEl>
                                          <p:spTgt spid="128"/>
                                        </p:tgtEl>
                                        <p:attrNameLst>
                                          <p:attrName>style.visibility</p:attrName>
                                        </p:attrNameLst>
                                      </p:cBhvr>
                                      <p:to>
                                        <p:strVal val="visible"/>
                                      </p:to>
                                    </p:set>
                                    <p:animEffect transition="in" filter="fade">
                                      <p:cBhvr>
                                        <p:cTn id="78" dur="500"/>
                                        <p:tgtEl>
                                          <p:spTgt spid="1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5"/>
                                        </p:tgtEl>
                                        <p:attrNameLst>
                                          <p:attrName>style.visibility</p:attrName>
                                        </p:attrNameLst>
                                      </p:cBhvr>
                                      <p:to>
                                        <p:strVal val="visible"/>
                                      </p:to>
                                    </p:set>
                                    <p:animEffect transition="in" filter="fade">
                                      <p:cBhvr>
                                        <p:cTn id="81" dur="500"/>
                                        <p:tgtEl>
                                          <p:spTgt spid="1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8"/>
                                        </p:tgtEl>
                                        <p:attrNameLst>
                                          <p:attrName>style.visibility</p:attrName>
                                        </p:attrNameLst>
                                      </p:cBhvr>
                                      <p:to>
                                        <p:strVal val="visible"/>
                                      </p:to>
                                    </p:set>
                                    <p:animEffect transition="in" filter="fade">
                                      <p:cBhvr>
                                        <p:cTn id="87" dur="500"/>
                                        <p:tgtEl>
                                          <p:spTgt spid="13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9"/>
                                        </p:tgtEl>
                                        <p:attrNameLst>
                                          <p:attrName>style.visibility</p:attrName>
                                        </p:attrNameLst>
                                      </p:cBhvr>
                                      <p:to>
                                        <p:strVal val="visible"/>
                                      </p:to>
                                    </p:set>
                                    <p:animEffect transition="in" filter="fade">
                                      <p:cBhvr>
                                        <p:cTn id="90" dur="500"/>
                                        <p:tgtEl>
                                          <p:spTgt spid="139"/>
                                        </p:tgtEl>
                                      </p:cBhvr>
                                    </p:animEffect>
                                  </p:childTnLst>
                                </p:cTn>
                              </p:par>
                              <p:par>
                                <p:cTn id="91" presetID="10" presetClass="entr" presetSubtype="0" fill="hold" nodeType="withEffect">
                                  <p:stCondLst>
                                    <p:cond delay="0"/>
                                  </p:stCondLst>
                                  <p:childTnLst>
                                    <p:set>
                                      <p:cBhvr>
                                        <p:cTn id="92" dur="1" fill="hold">
                                          <p:stCondLst>
                                            <p:cond delay="0"/>
                                          </p:stCondLst>
                                        </p:cTn>
                                        <p:tgtEl>
                                          <p:spTgt spid="141"/>
                                        </p:tgtEl>
                                        <p:attrNameLst>
                                          <p:attrName>style.visibility</p:attrName>
                                        </p:attrNameLst>
                                      </p:cBhvr>
                                      <p:to>
                                        <p:strVal val="visible"/>
                                      </p:to>
                                    </p:set>
                                    <p:animEffect transition="in" filter="fade">
                                      <p:cBhvr>
                                        <p:cTn id="93" dur="500"/>
                                        <p:tgtEl>
                                          <p:spTgt spid="14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44"/>
                                        </p:tgtEl>
                                        <p:attrNameLst>
                                          <p:attrName>style.visibility</p:attrName>
                                        </p:attrNameLst>
                                      </p:cBhvr>
                                      <p:to>
                                        <p:strVal val="visible"/>
                                      </p:to>
                                    </p:set>
                                    <p:animEffect transition="in" filter="fade">
                                      <p:cBhvr>
                                        <p:cTn id="96" dur="500"/>
                                        <p:tgtEl>
                                          <p:spTgt spid="144"/>
                                        </p:tgtEl>
                                      </p:cBhvr>
                                    </p:animEffect>
                                  </p:childTnLst>
                                </p:cTn>
                              </p:par>
                              <p:par>
                                <p:cTn id="97" presetID="10" presetClass="entr" presetSubtype="0" fill="hold" nodeType="withEffect">
                                  <p:stCondLst>
                                    <p:cond delay="0"/>
                                  </p:stCondLst>
                                  <p:childTnLst>
                                    <p:set>
                                      <p:cBhvr>
                                        <p:cTn id="98" dur="1" fill="hold">
                                          <p:stCondLst>
                                            <p:cond delay="0"/>
                                          </p:stCondLst>
                                        </p:cTn>
                                        <p:tgtEl>
                                          <p:spTgt spid="145"/>
                                        </p:tgtEl>
                                        <p:attrNameLst>
                                          <p:attrName>style.visibility</p:attrName>
                                        </p:attrNameLst>
                                      </p:cBhvr>
                                      <p:to>
                                        <p:strVal val="visible"/>
                                      </p:to>
                                    </p:set>
                                    <p:animEffect transition="in" filter="fade">
                                      <p:cBhvr>
                                        <p:cTn id="99" dur="500"/>
                                        <p:tgtEl>
                                          <p:spTgt spid="145"/>
                                        </p:tgtEl>
                                      </p:cBhvr>
                                    </p:animEffect>
                                  </p:childTnLst>
                                </p:cTn>
                              </p:par>
                              <p:par>
                                <p:cTn id="100" presetID="10" presetClass="entr" presetSubtype="0" fill="hold" nodeType="withEffect">
                                  <p:stCondLst>
                                    <p:cond delay="0"/>
                                  </p:stCondLst>
                                  <p:childTnLst>
                                    <p:set>
                                      <p:cBhvr>
                                        <p:cTn id="101" dur="1" fill="hold">
                                          <p:stCondLst>
                                            <p:cond delay="0"/>
                                          </p:stCondLst>
                                        </p:cTn>
                                        <p:tgtEl>
                                          <p:spTgt spid="147"/>
                                        </p:tgtEl>
                                        <p:attrNameLst>
                                          <p:attrName>style.visibility</p:attrName>
                                        </p:attrNameLst>
                                      </p:cBhvr>
                                      <p:to>
                                        <p:strVal val="visible"/>
                                      </p:to>
                                    </p:set>
                                    <p:animEffect transition="in" filter="fade">
                                      <p:cBhvr>
                                        <p:cTn id="102" dur="500"/>
                                        <p:tgtEl>
                                          <p:spTgt spid="147"/>
                                        </p:tgtEl>
                                      </p:cBhvr>
                                    </p:animEffect>
                                  </p:childTnLst>
                                </p:cTn>
                              </p:par>
                              <p:par>
                                <p:cTn id="103" presetID="10" presetClass="entr" presetSubtype="0" fill="hold" nodeType="withEffect">
                                  <p:stCondLst>
                                    <p:cond delay="0"/>
                                  </p:stCondLst>
                                  <p:childTnLst>
                                    <p:set>
                                      <p:cBhvr>
                                        <p:cTn id="104" dur="1" fill="hold">
                                          <p:stCondLst>
                                            <p:cond delay="0"/>
                                          </p:stCondLst>
                                        </p:cTn>
                                        <p:tgtEl>
                                          <p:spTgt spid="170"/>
                                        </p:tgtEl>
                                        <p:attrNameLst>
                                          <p:attrName>style.visibility</p:attrName>
                                        </p:attrNameLst>
                                      </p:cBhvr>
                                      <p:to>
                                        <p:strVal val="visible"/>
                                      </p:to>
                                    </p:set>
                                    <p:animEffect transition="in" filter="fade">
                                      <p:cBhvr>
                                        <p:cTn id="105" dur="500"/>
                                        <p:tgtEl>
                                          <p:spTgt spid="17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71"/>
                                        </p:tgtEl>
                                        <p:attrNameLst>
                                          <p:attrName>style.visibility</p:attrName>
                                        </p:attrNameLst>
                                      </p:cBhvr>
                                      <p:to>
                                        <p:strVal val="visible"/>
                                      </p:to>
                                    </p:set>
                                    <p:animEffect transition="in" filter="fade">
                                      <p:cBhvr>
                                        <p:cTn id="108" dur="500"/>
                                        <p:tgtEl>
                                          <p:spTgt spid="171"/>
                                        </p:tgtEl>
                                      </p:cBhvr>
                                    </p:animEffect>
                                  </p:childTnLst>
                                </p:cTn>
                              </p:par>
                              <p:par>
                                <p:cTn id="109" presetID="10" presetClass="entr" presetSubtype="0" fill="hold" nodeType="withEffect">
                                  <p:stCondLst>
                                    <p:cond delay="0"/>
                                  </p:stCondLst>
                                  <p:childTnLst>
                                    <p:set>
                                      <p:cBhvr>
                                        <p:cTn id="110" dur="1" fill="hold">
                                          <p:stCondLst>
                                            <p:cond delay="0"/>
                                          </p:stCondLst>
                                        </p:cTn>
                                        <p:tgtEl>
                                          <p:spTgt spid="172"/>
                                        </p:tgtEl>
                                        <p:attrNameLst>
                                          <p:attrName>style.visibility</p:attrName>
                                        </p:attrNameLst>
                                      </p:cBhvr>
                                      <p:to>
                                        <p:strVal val="visible"/>
                                      </p:to>
                                    </p:set>
                                    <p:animEffect transition="in" filter="fade">
                                      <p:cBhvr>
                                        <p:cTn id="111" dur="500"/>
                                        <p:tgtEl>
                                          <p:spTgt spid="17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73"/>
                                        </p:tgtEl>
                                        <p:attrNameLst>
                                          <p:attrName>style.visibility</p:attrName>
                                        </p:attrNameLst>
                                      </p:cBhvr>
                                      <p:to>
                                        <p:strVal val="visible"/>
                                      </p:to>
                                    </p:set>
                                    <p:animEffect transition="in" filter="fade">
                                      <p:cBhvr>
                                        <p:cTn id="114" dur="500"/>
                                        <p:tgtEl>
                                          <p:spTgt spid="173"/>
                                        </p:tgtEl>
                                      </p:cBhvr>
                                    </p:animEffect>
                                  </p:childTnLst>
                                </p:cTn>
                              </p:par>
                              <p:par>
                                <p:cTn id="115" presetID="10" presetClass="entr" presetSubtype="0" fill="hold" nodeType="withEffect">
                                  <p:stCondLst>
                                    <p:cond delay="0"/>
                                  </p:stCondLst>
                                  <p:childTnLst>
                                    <p:set>
                                      <p:cBhvr>
                                        <p:cTn id="116" dur="1" fill="hold">
                                          <p:stCondLst>
                                            <p:cond delay="0"/>
                                          </p:stCondLst>
                                        </p:cTn>
                                        <p:tgtEl>
                                          <p:spTgt spid="179"/>
                                        </p:tgtEl>
                                        <p:attrNameLst>
                                          <p:attrName>style.visibility</p:attrName>
                                        </p:attrNameLst>
                                      </p:cBhvr>
                                      <p:to>
                                        <p:strVal val="visible"/>
                                      </p:to>
                                    </p:set>
                                    <p:animEffect transition="in" filter="fade">
                                      <p:cBhvr>
                                        <p:cTn id="117" dur="500"/>
                                        <p:tgtEl>
                                          <p:spTgt spid="179"/>
                                        </p:tgtEl>
                                      </p:cBhvr>
                                    </p:animEffect>
                                  </p:childTnLst>
                                </p:cTn>
                              </p:par>
                              <p:par>
                                <p:cTn id="118" presetID="10" presetClass="entr" presetSubtype="0" fill="hold" nodeType="withEffect">
                                  <p:stCondLst>
                                    <p:cond delay="0"/>
                                  </p:stCondLst>
                                  <p:childTnLst>
                                    <p:set>
                                      <p:cBhvr>
                                        <p:cTn id="119" dur="1" fill="hold">
                                          <p:stCondLst>
                                            <p:cond delay="0"/>
                                          </p:stCondLst>
                                        </p:cTn>
                                        <p:tgtEl>
                                          <p:spTgt spid="184"/>
                                        </p:tgtEl>
                                        <p:attrNameLst>
                                          <p:attrName>style.visibility</p:attrName>
                                        </p:attrNameLst>
                                      </p:cBhvr>
                                      <p:to>
                                        <p:strVal val="visible"/>
                                      </p:to>
                                    </p:set>
                                    <p:animEffect transition="in" filter="fade">
                                      <p:cBhvr>
                                        <p:cTn id="120" dur="500"/>
                                        <p:tgtEl>
                                          <p:spTgt spid="184"/>
                                        </p:tgtEl>
                                      </p:cBhvr>
                                    </p:animEffect>
                                  </p:childTnLst>
                                </p:cTn>
                              </p:par>
                              <p:par>
                                <p:cTn id="121" presetID="10" presetClass="entr" presetSubtype="0" fill="hold" nodeType="withEffect">
                                  <p:stCondLst>
                                    <p:cond delay="0"/>
                                  </p:stCondLst>
                                  <p:childTnLst>
                                    <p:set>
                                      <p:cBhvr>
                                        <p:cTn id="122" dur="1" fill="hold">
                                          <p:stCondLst>
                                            <p:cond delay="0"/>
                                          </p:stCondLst>
                                        </p:cTn>
                                        <p:tgtEl>
                                          <p:spTgt spid="185"/>
                                        </p:tgtEl>
                                        <p:attrNameLst>
                                          <p:attrName>style.visibility</p:attrName>
                                        </p:attrNameLst>
                                      </p:cBhvr>
                                      <p:to>
                                        <p:strVal val="visible"/>
                                      </p:to>
                                    </p:set>
                                    <p:animEffect transition="in" filter="fade">
                                      <p:cBhvr>
                                        <p:cTn id="123" dur="500"/>
                                        <p:tgtEl>
                                          <p:spTgt spid="185"/>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fade">
                                      <p:cBhvr>
                                        <p:cTn id="128" dur="500"/>
                                        <p:tgtEl>
                                          <p:spTgt spid="1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74"/>
                                        </p:tgtEl>
                                        <p:attrNameLst>
                                          <p:attrName>style.visibility</p:attrName>
                                        </p:attrNameLst>
                                      </p:cBhvr>
                                      <p:to>
                                        <p:strVal val="visible"/>
                                      </p:to>
                                    </p:set>
                                    <p:animEffect transition="in" filter="fade">
                                      <p:cBhvr>
                                        <p:cTn id="131" dur="500"/>
                                        <p:tgtEl>
                                          <p:spTgt spid="174"/>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95"/>
                                        </p:tgtEl>
                                        <p:attrNameLst>
                                          <p:attrName>style.visibility</p:attrName>
                                        </p:attrNameLst>
                                      </p:cBhvr>
                                      <p:to>
                                        <p:strVal val="visible"/>
                                      </p:to>
                                    </p:set>
                                    <p:animEffect transition="in" filter="fade">
                                      <p:cBhvr>
                                        <p:cTn id="134" dur="500"/>
                                        <p:tgtEl>
                                          <p:spTgt spid="95"/>
                                        </p:tgtEl>
                                      </p:cBhvr>
                                    </p:animEffect>
                                  </p:childTnLst>
                                </p:cTn>
                              </p:par>
                              <p:par>
                                <p:cTn id="135" presetID="10" presetClass="entr" presetSubtype="0" fill="hold" nodeType="withEffect">
                                  <p:stCondLst>
                                    <p:cond delay="0"/>
                                  </p:stCondLst>
                                  <p:childTnLst>
                                    <p:set>
                                      <p:cBhvr>
                                        <p:cTn id="136" dur="1" fill="hold">
                                          <p:stCondLst>
                                            <p:cond delay="0"/>
                                          </p:stCondLst>
                                        </p:cTn>
                                        <p:tgtEl>
                                          <p:spTgt spid="107"/>
                                        </p:tgtEl>
                                        <p:attrNameLst>
                                          <p:attrName>style.visibility</p:attrName>
                                        </p:attrNameLst>
                                      </p:cBhvr>
                                      <p:to>
                                        <p:strVal val="visible"/>
                                      </p:to>
                                    </p:set>
                                    <p:animEffect transition="in" filter="fade">
                                      <p:cBhvr>
                                        <p:cTn id="137" dur="500"/>
                                        <p:tgtEl>
                                          <p:spTgt spid="107"/>
                                        </p:tgtEl>
                                      </p:cBhvr>
                                    </p:animEffect>
                                  </p:childTnLst>
                                </p:cTn>
                              </p:par>
                              <p:par>
                                <p:cTn id="138" presetID="10" presetClass="entr" presetSubtype="0" fill="hold" grpId="0" nodeType="withEffect" nodePh="1">
                                  <p:stCondLst>
                                    <p:cond delay="0"/>
                                  </p:stCondLst>
                                  <p:endCondLst>
                                    <p:cond evt="begin" delay="0">
                                      <p:tn val="138"/>
                                    </p:cond>
                                  </p:endCondLst>
                                  <p:childTnLst>
                                    <p:set>
                                      <p:cBhvr>
                                        <p:cTn id="139" dur="1" fill="hold">
                                          <p:stCondLst>
                                            <p:cond delay="0"/>
                                          </p:stCondLst>
                                        </p:cTn>
                                        <p:tgtEl>
                                          <p:spTgt spid="134"/>
                                        </p:tgtEl>
                                        <p:attrNameLst>
                                          <p:attrName>style.visibility</p:attrName>
                                        </p:attrNameLst>
                                      </p:cBhvr>
                                      <p:to>
                                        <p:strVal val="visible"/>
                                      </p:to>
                                    </p:set>
                                    <p:animEffect transition="in" filter="fade">
                                      <p:cBhvr>
                                        <p:cTn id="140" dur="500"/>
                                        <p:tgtEl>
                                          <p:spTgt spid="13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46"/>
                                        </p:tgtEl>
                                        <p:attrNameLst>
                                          <p:attrName>style.visibility</p:attrName>
                                        </p:attrNameLst>
                                      </p:cBhvr>
                                      <p:to>
                                        <p:strVal val="visible"/>
                                      </p:to>
                                    </p:set>
                                    <p:animEffect transition="in" filter="fade">
                                      <p:cBhvr>
                                        <p:cTn id="143" dur="500"/>
                                        <p:tgtEl>
                                          <p:spTgt spid="14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52"/>
                                        </p:tgtEl>
                                        <p:attrNameLst>
                                          <p:attrName>style.visibility</p:attrName>
                                        </p:attrNameLst>
                                      </p:cBhvr>
                                      <p:to>
                                        <p:strVal val="visible"/>
                                      </p:to>
                                    </p:set>
                                    <p:animEffect transition="in" filter="fade">
                                      <p:cBhvr>
                                        <p:cTn id="146" dur="500"/>
                                        <p:tgtEl>
                                          <p:spTgt spid="152"/>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58"/>
                                        </p:tgtEl>
                                        <p:attrNameLst>
                                          <p:attrName>style.visibility</p:attrName>
                                        </p:attrNameLst>
                                      </p:cBhvr>
                                      <p:to>
                                        <p:strVal val="visible"/>
                                      </p:to>
                                    </p:set>
                                    <p:animEffect transition="in" filter="fade">
                                      <p:cBhvr>
                                        <p:cTn id="149" dur="500"/>
                                        <p:tgtEl>
                                          <p:spTgt spid="15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59"/>
                                        </p:tgtEl>
                                        <p:attrNameLst>
                                          <p:attrName>style.visibility</p:attrName>
                                        </p:attrNameLst>
                                      </p:cBhvr>
                                      <p:to>
                                        <p:strVal val="visible"/>
                                      </p:to>
                                    </p:set>
                                    <p:animEffect transition="in" filter="fade">
                                      <p:cBhvr>
                                        <p:cTn id="152" dur="500"/>
                                        <p:tgtEl>
                                          <p:spTgt spid="159"/>
                                        </p:tgtEl>
                                      </p:cBhvr>
                                    </p:animEffect>
                                  </p:childTnLst>
                                </p:cTn>
                              </p:par>
                              <p:par>
                                <p:cTn id="153" presetID="10" presetClass="entr" presetSubtype="0" fill="hold" nodeType="withEffect">
                                  <p:stCondLst>
                                    <p:cond delay="0"/>
                                  </p:stCondLst>
                                  <p:childTnLst>
                                    <p:set>
                                      <p:cBhvr>
                                        <p:cTn id="154" dur="1" fill="hold">
                                          <p:stCondLst>
                                            <p:cond delay="0"/>
                                          </p:stCondLst>
                                        </p:cTn>
                                        <p:tgtEl>
                                          <p:spTgt spid="160"/>
                                        </p:tgtEl>
                                        <p:attrNameLst>
                                          <p:attrName>style.visibility</p:attrName>
                                        </p:attrNameLst>
                                      </p:cBhvr>
                                      <p:to>
                                        <p:strVal val="visible"/>
                                      </p:to>
                                    </p:set>
                                    <p:animEffect transition="in" filter="fade">
                                      <p:cBhvr>
                                        <p:cTn id="155" dur="500"/>
                                        <p:tgtEl>
                                          <p:spTgt spid="160"/>
                                        </p:tgtEl>
                                      </p:cBhvr>
                                    </p:animEffect>
                                  </p:childTnLst>
                                </p:cTn>
                              </p:par>
                              <p:par>
                                <p:cTn id="156" presetID="10" presetClass="entr" presetSubtype="0" fill="hold" nodeType="withEffect">
                                  <p:stCondLst>
                                    <p:cond delay="0"/>
                                  </p:stCondLst>
                                  <p:childTnLst>
                                    <p:set>
                                      <p:cBhvr>
                                        <p:cTn id="157" dur="1" fill="hold">
                                          <p:stCondLst>
                                            <p:cond delay="0"/>
                                          </p:stCondLst>
                                        </p:cTn>
                                        <p:tgtEl>
                                          <p:spTgt spid="161"/>
                                        </p:tgtEl>
                                        <p:attrNameLst>
                                          <p:attrName>style.visibility</p:attrName>
                                        </p:attrNameLst>
                                      </p:cBhvr>
                                      <p:to>
                                        <p:strVal val="visible"/>
                                      </p:to>
                                    </p:set>
                                    <p:animEffect transition="in" filter="fade">
                                      <p:cBhvr>
                                        <p:cTn id="158" dur="500"/>
                                        <p:tgtEl>
                                          <p:spTgt spid="161"/>
                                        </p:tgtEl>
                                      </p:cBhvr>
                                    </p:animEffect>
                                  </p:childTnLst>
                                </p:cTn>
                              </p:par>
                              <p:par>
                                <p:cTn id="159" presetID="10" presetClass="entr" presetSubtype="0" fill="hold" nodeType="withEffect">
                                  <p:stCondLst>
                                    <p:cond delay="0"/>
                                  </p:stCondLst>
                                  <p:childTnLst>
                                    <p:set>
                                      <p:cBhvr>
                                        <p:cTn id="160" dur="1" fill="hold">
                                          <p:stCondLst>
                                            <p:cond delay="0"/>
                                          </p:stCondLst>
                                        </p:cTn>
                                        <p:tgtEl>
                                          <p:spTgt spid="22"/>
                                        </p:tgtEl>
                                        <p:attrNameLst>
                                          <p:attrName>style.visibility</p:attrName>
                                        </p:attrNameLst>
                                      </p:cBhvr>
                                      <p:to>
                                        <p:strVal val="visible"/>
                                      </p:to>
                                    </p:set>
                                    <p:animEffect transition="in" filter="fade">
                                      <p:cBhvr>
                                        <p:cTn id="161" dur="500"/>
                                        <p:tgtEl>
                                          <p:spTgt spid="22"/>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62"/>
                                        </p:tgtEl>
                                        <p:attrNameLst>
                                          <p:attrName>style.visibility</p:attrName>
                                        </p:attrNameLst>
                                      </p:cBhvr>
                                      <p:to>
                                        <p:strVal val="visible"/>
                                      </p:to>
                                    </p:set>
                                    <p:animEffect transition="in" filter="fade">
                                      <p:cBhvr>
                                        <p:cTn id="164" dur="500"/>
                                        <p:tgtEl>
                                          <p:spTgt spid="162"/>
                                        </p:tgtEl>
                                      </p:cBhvr>
                                    </p:animEffect>
                                  </p:childTnLst>
                                </p:cTn>
                              </p:par>
                              <p:par>
                                <p:cTn id="165" presetID="10" presetClass="entr" presetSubtype="0" fill="hold" nodeType="withEffect">
                                  <p:stCondLst>
                                    <p:cond delay="0"/>
                                  </p:stCondLst>
                                  <p:childTnLst>
                                    <p:set>
                                      <p:cBhvr>
                                        <p:cTn id="166" dur="1" fill="hold">
                                          <p:stCondLst>
                                            <p:cond delay="0"/>
                                          </p:stCondLst>
                                        </p:cTn>
                                        <p:tgtEl>
                                          <p:spTgt spid="163"/>
                                        </p:tgtEl>
                                        <p:attrNameLst>
                                          <p:attrName>style.visibility</p:attrName>
                                        </p:attrNameLst>
                                      </p:cBhvr>
                                      <p:to>
                                        <p:strVal val="visible"/>
                                      </p:to>
                                    </p:set>
                                    <p:animEffect transition="in" filter="fade">
                                      <p:cBhvr>
                                        <p:cTn id="167" dur="500"/>
                                        <p:tgtEl>
                                          <p:spTgt spid="163"/>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64"/>
                                        </p:tgtEl>
                                        <p:attrNameLst>
                                          <p:attrName>style.visibility</p:attrName>
                                        </p:attrNameLst>
                                      </p:cBhvr>
                                      <p:to>
                                        <p:strVal val="visible"/>
                                      </p:to>
                                    </p:set>
                                    <p:animEffect transition="in" filter="fade">
                                      <p:cBhvr>
                                        <p:cTn id="170" dur="500"/>
                                        <p:tgtEl>
                                          <p:spTgt spid="164"/>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65"/>
                                        </p:tgtEl>
                                        <p:attrNameLst>
                                          <p:attrName>style.visibility</p:attrName>
                                        </p:attrNameLst>
                                      </p:cBhvr>
                                      <p:to>
                                        <p:strVal val="visible"/>
                                      </p:to>
                                    </p:set>
                                    <p:animEffect transition="in" filter="fade">
                                      <p:cBhvr>
                                        <p:cTn id="173" dur="500"/>
                                        <p:tgtEl>
                                          <p:spTgt spid="165"/>
                                        </p:tgtEl>
                                      </p:cBhvr>
                                    </p:animEffect>
                                  </p:childTnLst>
                                </p:cTn>
                              </p:par>
                              <p:par>
                                <p:cTn id="174" presetID="10" presetClass="entr" presetSubtype="0" fill="hold" nodeType="withEffect">
                                  <p:stCondLst>
                                    <p:cond delay="0"/>
                                  </p:stCondLst>
                                  <p:childTnLst>
                                    <p:set>
                                      <p:cBhvr>
                                        <p:cTn id="175" dur="1" fill="hold">
                                          <p:stCondLst>
                                            <p:cond delay="0"/>
                                          </p:stCondLst>
                                        </p:cTn>
                                        <p:tgtEl>
                                          <p:spTgt spid="168"/>
                                        </p:tgtEl>
                                        <p:attrNameLst>
                                          <p:attrName>style.visibility</p:attrName>
                                        </p:attrNameLst>
                                      </p:cBhvr>
                                      <p:to>
                                        <p:strVal val="visible"/>
                                      </p:to>
                                    </p:set>
                                    <p:animEffect transition="in" filter="fade">
                                      <p:cBhvr>
                                        <p:cTn id="176" dur="500"/>
                                        <p:tgtEl>
                                          <p:spTgt spid="168"/>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69"/>
                                        </p:tgtEl>
                                        <p:attrNameLst>
                                          <p:attrName>style.visibility</p:attrName>
                                        </p:attrNameLst>
                                      </p:cBhvr>
                                      <p:to>
                                        <p:strVal val="visible"/>
                                      </p:to>
                                    </p:set>
                                    <p:animEffect transition="in" filter="fade">
                                      <p:cBhvr>
                                        <p:cTn id="179" dur="500"/>
                                        <p:tgtEl>
                                          <p:spTgt spid="169"/>
                                        </p:tgtEl>
                                      </p:cBhvr>
                                    </p:animEffect>
                                  </p:childTnLst>
                                </p:cTn>
                              </p:par>
                              <p:par>
                                <p:cTn id="180" presetID="10" presetClass="entr" presetSubtype="0" fill="hold" nodeType="withEffect">
                                  <p:stCondLst>
                                    <p:cond delay="0"/>
                                  </p:stCondLst>
                                  <p:childTnLst>
                                    <p:set>
                                      <p:cBhvr>
                                        <p:cTn id="181" dur="1" fill="hold">
                                          <p:stCondLst>
                                            <p:cond delay="0"/>
                                          </p:stCondLst>
                                        </p:cTn>
                                        <p:tgtEl>
                                          <p:spTgt spid="140"/>
                                        </p:tgtEl>
                                        <p:attrNameLst>
                                          <p:attrName>style.visibility</p:attrName>
                                        </p:attrNameLst>
                                      </p:cBhvr>
                                      <p:to>
                                        <p:strVal val="visible"/>
                                      </p:to>
                                    </p:set>
                                    <p:animEffect transition="in" filter="fade">
                                      <p:cBhvr>
                                        <p:cTn id="182" dur="500"/>
                                        <p:tgtEl>
                                          <p:spTgt spid="140"/>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02"/>
                                        </p:tgtEl>
                                        <p:attrNameLst>
                                          <p:attrName>style.visibility</p:attrName>
                                        </p:attrNameLst>
                                      </p:cBhvr>
                                      <p:to>
                                        <p:strVal val="visible"/>
                                      </p:to>
                                    </p:set>
                                    <p:animEffect transition="in" filter="fade">
                                      <p:cBhvr>
                                        <p:cTn id="187" dur="500"/>
                                        <p:tgtEl>
                                          <p:spTgt spid="102"/>
                                        </p:tgtEl>
                                      </p:cBhvr>
                                    </p:animEffect>
                                  </p:childTnLst>
                                </p:cTn>
                              </p:par>
                              <p:par>
                                <p:cTn id="188" presetID="10" presetClass="entr" presetSubtype="0" fill="hold" nodeType="withEffect">
                                  <p:stCondLst>
                                    <p:cond delay="0"/>
                                  </p:stCondLst>
                                  <p:childTnLst>
                                    <p:set>
                                      <p:cBhvr>
                                        <p:cTn id="189" dur="1" fill="hold">
                                          <p:stCondLst>
                                            <p:cond delay="0"/>
                                          </p:stCondLst>
                                        </p:cTn>
                                        <p:tgtEl>
                                          <p:spTgt spid="26"/>
                                        </p:tgtEl>
                                        <p:attrNameLst>
                                          <p:attrName>style.visibility</p:attrName>
                                        </p:attrNameLst>
                                      </p:cBhvr>
                                      <p:to>
                                        <p:strVal val="visible"/>
                                      </p:to>
                                    </p:set>
                                    <p:animEffect transition="in" filter="fade">
                                      <p:cBhvr>
                                        <p:cTn id="190" dur="500"/>
                                        <p:tgtEl>
                                          <p:spTgt spid="26"/>
                                        </p:tgtEl>
                                      </p:cBhvr>
                                    </p:animEffect>
                                  </p:childTnLst>
                                </p:cTn>
                              </p:par>
                              <p:par>
                                <p:cTn id="191" presetID="10" presetClass="entr" presetSubtype="0" fill="hold" nodeType="withEffect">
                                  <p:stCondLst>
                                    <p:cond delay="0"/>
                                  </p:stCondLst>
                                  <p:childTnLst>
                                    <p:set>
                                      <p:cBhvr>
                                        <p:cTn id="192" dur="1" fill="hold">
                                          <p:stCondLst>
                                            <p:cond delay="0"/>
                                          </p:stCondLst>
                                        </p:cTn>
                                        <p:tgtEl>
                                          <p:spTgt spid="23"/>
                                        </p:tgtEl>
                                        <p:attrNameLst>
                                          <p:attrName>style.visibility</p:attrName>
                                        </p:attrNameLst>
                                      </p:cBhvr>
                                      <p:to>
                                        <p:strVal val="visible"/>
                                      </p:to>
                                    </p:set>
                                    <p:animEffect transition="in" filter="fade">
                                      <p:cBhvr>
                                        <p:cTn id="193" dur="500"/>
                                        <p:tgtEl>
                                          <p:spTgt spid="23"/>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05"/>
                                        </p:tgtEl>
                                        <p:attrNameLst>
                                          <p:attrName>style.visibility</p:attrName>
                                        </p:attrNameLst>
                                      </p:cBhvr>
                                      <p:to>
                                        <p:strVal val="visible"/>
                                      </p:to>
                                    </p:set>
                                    <p:animEffect transition="in" filter="fade">
                                      <p:cBhvr>
                                        <p:cTn id="196" dur="500"/>
                                        <p:tgtEl>
                                          <p:spTgt spid="105"/>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08"/>
                                        </p:tgtEl>
                                        <p:attrNameLst>
                                          <p:attrName>style.visibility</p:attrName>
                                        </p:attrNameLst>
                                      </p:cBhvr>
                                      <p:to>
                                        <p:strVal val="visible"/>
                                      </p:to>
                                    </p:set>
                                    <p:animEffect transition="in" filter="fade">
                                      <p:cBhvr>
                                        <p:cTn id="199" dur="500"/>
                                        <p:tgtEl>
                                          <p:spTgt spid="108"/>
                                        </p:tgtEl>
                                      </p:cBhvr>
                                    </p:animEffect>
                                  </p:childTnLst>
                                </p:cTn>
                              </p:par>
                              <p:par>
                                <p:cTn id="200" presetID="10" presetClass="entr" presetSubtype="0" fill="hold" nodeType="withEffect">
                                  <p:stCondLst>
                                    <p:cond delay="0"/>
                                  </p:stCondLst>
                                  <p:childTnLst>
                                    <p:set>
                                      <p:cBhvr>
                                        <p:cTn id="201" dur="1" fill="hold">
                                          <p:stCondLst>
                                            <p:cond delay="0"/>
                                          </p:stCondLst>
                                        </p:cTn>
                                        <p:tgtEl>
                                          <p:spTgt spid="109"/>
                                        </p:tgtEl>
                                        <p:attrNameLst>
                                          <p:attrName>style.visibility</p:attrName>
                                        </p:attrNameLst>
                                      </p:cBhvr>
                                      <p:to>
                                        <p:strVal val="visible"/>
                                      </p:to>
                                    </p:set>
                                    <p:animEffect transition="in" filter="fade">
                                      <p:cBhvr>
                                        <p:cTn id="202" dur="500"/>
                                        <p:tgtEl>
                                          <p:spTgt spid="109"/>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10"/>
                                        </p:tgtEl>
                                        <p:attrNameLst>
                                          <p:attrName>style.visibility</p:attrName>
                                        </p:attrNameLst>
                                      </p:cBhvr>
                                      <p:to>
                                        <p:strVal val="visible"/>
                                      </p:to>
                                    </p:set>
                                    <p:animEffect transition="in" filter="fade">
                                      <p:cBhvr>
                                        <p:cTn id="205" dur="500"/>
                                        <p:tgtEl>
                                          <p:spTgt spid="110"/>
                                        </p:tgtEl>
                                      </p:cBhvr>
                                    </p:animEffect>
                                  </p:childTnLst>
                                </p:cTn>
                              </p:par>
                              <p:par>
                                <p:cTn id="206" presetID="10" presetClass="entr" presetSubtype="0" fill="hold" nodeType="withEffect">
                                  <p:stCondLst>
                                    <p:cond delay="0"/>
                                  </p:stCondLst>
                                  <p:childTnLst>
                                    <p:set>
                                      <p:cBhvr>
                                        <p:cTn id="207" dur="1" fill="hold">
                                          <p:stCondLst>
                                            <p:cond delay="0"/>
                                          </p:stCondLst>
                                        </p:cTn>
                                        <p:tgtEl>
                                          <p:spTgt spid="116"/>
                                        </p:tgtEl>
                                        <p:attrNameLst>
                                          <p:attrName>style.visibility</p:attrName>
                                        </p:attrNameLst>
                                      </p:cBhvr>
                                      <p:to>
                                        <p:strVal val="visible"/>
                                      </p:to>
                                    </p:set>
                                    <p:animEffect transition="in" filter="fade">
                                      <p:cBhvr>
                                        <p:cTn id="208" dur="500"/>
                                        <p:tgtEl>
                                          <p:spTgt spid="116"/>
                                        </p:tgtEl>
                                      </p:cBhvr>
                                    </p:animEffect>
                                  </p:childTnLst>
                                </p:cTn>
                              </p:par>
                              <p:par>
                                <p:cTn id="209" presetID="10" presetClass="entr" presetSubtype="0" fill="hold" nodeType="withEffect">
                                  <p:stCondLst>
                                    <p:cond delay="0"/>
                                  </p:stCondLst>
                                  <p:childTnLst>
                                    <p:set>
                                      <p:cBhvr>
                                        <p:cTn id="210" dur="1" fill="hold">
                                          <p:stCondLst>
                                            <p:cond delay="0"/>
                                          </p:stCondLst>
                                        </p:cTn>
                                        <p:tgtEl>
                                          <p:spTgt spid="117"/>
                                        </p:tgtEl>
                                        <p:attrNameLst>
                                          <p:attrName>style.visibility</p:attrName>
                                        </p:attrNameLst>
                                      </p:cBhvr>
                                      <p:to>
                                        <p:strVal val="visible"/>
                                      </p:to>
                                    </p:set>
                                    <p:animEffect transition="in" filter="fade">
                                      <p:cBhvr>
                                        <p:cTn id="211" dur="500"/>
                                        <p:tgtEl>
                                          <p:spTgt spid="117"/>
                                        </p:tgtEl>
                                      </p:cBhvr>
                                    </p:animEffect>
                                  </p:childTnLst>
                                </p:cTn>
                              </p:par>
                              <p:par>
                                <p:cTn id="212" presetID="10" presetClass="entr" presetSubtype="0" fill="hold" nodeType="withEffect">
                                  <p:stCondLst>
                                    <p:cond delay="0"/>
                                  </p:stCondLst>
                                  <p:childTnLst>
                                    <p:set>
                                      <p:cBhvr>
                                        <p:cTn id="213" dur="1" fill="hold">
                                          <p:stCondLst>
                                            <p:cond delay="0"/>
                                          </p:stCondLst>
                                        </p:cTn>
                                        <p:tgtEl>
                                          <p:spTgt spid="129"/>
                                        </p:tgtEl>
                                        <p:attrNameLst>
                                          <p:attrName>style.visibility</p:attrName>
                                        </p:attrNameLst>
                                      </p:cBhvr>
                                      <p:to>
                                        <p:strVal val="visible"/>
                                      </p:to>
                                    </p:set>
                                    <p:animEffect transition="in" filter="fade">
                                      <p:cBhvr>
                                        <p:cTn id="214" dur="500"/>
                                        <p:tgtEl>
                                          <p:spTgt spid="129"/>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37"/>
                                        </p:tgtEl>
                                        <p:attrNameLst>
                                          <p:attrName>style.visibility</p:attrName>
                                        </p:attrNameLst>
                                      </p:cBhvr>
                                      <p:to>
                                        <p:strVal val="visible"/>
                                      </p:to>
                                    </p:set>
                                    <p:animEffect transition="in" filter="fade">
                                      <p:cBhvr>
                                        <p:cTn id="217" dur="500"/>
                                        <p:tgtEl>
                                          <p:spTgt spid="13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42"/>
                                        </p:tgtEl>
                                        <p:attrNameLst>
                                          <p:attrName>style.visibility</p:attrName>
                                        </p:attrNameLst>
                                      </p:cBhvr>
                                      <p:to>
                                        <p:strVal val="visible"/>
                                      </p:to>
                                    </p:set>
                                    <p:animEffect transition="in" filter="fade">
                                      <p:cBhvr>
                                        <p:cTn id="220" dur="500"/>
                                        <p:tgtEl>
                                          <p:spTgt spid="142"/>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43"/>
                                        </p:tgtEl>
                                        <p:attrNameLst>
                                          <p:attrName>style.visibility</p:attrName>
                                        </p:attrNameLst>
                                      </p:cBhvr>
                                      <p:to>
                                        <p:strVal val="visible"/>
                                      </p:to>
                                    </p:set>
                                    <p:animEffect transition="in" filter="fade">
                                      <p:cBhvr>
                                        <p:cTn id="223" dur="500"/>
                                        <p:tgtEl>
                                          <p:spTgt spid="143"/>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97"/>
                                        </p:tgtEl>
                                        <p:attrNameLst>
                                          <p:attrName>style.visibility</p:attrName>
                                        </p:attrNameLst>
                                      </p:cBhvr>
                                      <p:to>
                                        <p:strVal val="visible"/>
                                      </p:to>
                                    </p:set>
                                    <p:animEffect transition="in" filter="fade">
                                      <p:cBhvr>
                                        <p:cTn id="22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4" grpId="0" animBg="1"/>
      <p:bldP spid="95" grpId="0" animBg="1"/>
      <p:bldP spid="98" grpId="0" animBg="1"/>
      <p:bldP spid="99" grpId="0"/>
      <p:bldP spid="100" grpId="0"/>
      <p:bldP spid="101" grpId="0"/>
      <p:bldP spid="102" grpId="0" animBg="1"/>
      <p:bldP spid="105" grpId="0" animBg="1"/>
      <p:bldP spid="108" grpId="0" animBg="1"/>
      <p:bldP spid="110" grpId="0" animBg="1"/>
      <p:bldP spid="112" grpId="0" animBg="1"/>
      <p:bldP spid="113" grpId="0" animBg="1"/>
      <p:bldP spid="114" grpId="0"/>
      <p:bldP spid="134" grpId="0"/>
      <p:bldP spid="135" grpId="0" animBg="1"/>
      <p:bldP spid="136" grpId="0" animBg="1"/>
      <p:bldP spid="137" grpId="0"/>
      <p:bldP spid="138" grpId="0" animBg="1"/>
      <p:bldP spid="139" grpId="0"/>
      <p:bldP spid="142" grpId="0"/>
      <p:bldP spid="143" grpId="0"/>
      <p:bldP spid="144" grpId="0" animBg="1"/>
      <p:bldP spid="146" grpId="0"/>
      <p:bldP spid="152" grpId="0"/>
      <p:bldP spid="153" grpId="0"/>
      <p:bldP spid="154" grpId="0"/>
      <p:bldP spid="155" grpId="0"/>
      <p:bldP spid="156" grpId="0"/>
      <p:bldP spid="157" grpId="0" animBg="1"/>
      <p:bldP spid="158" grpId="0" animBg="1"/>
      <p:bldP spid="159" grpId="0" animBg="1"/>
      <p:bldP spid="162" grpId="0" animBg="1"/>
      <p:bldP spid="164" grpId="0" animBg="1"/>
      <p:bldP spid="165" grpId="0" animBg="1"/>
      <p:bldP spid="169" grpId="0" animBg="1"/>
      <p:bldP spid="171" grpId="0" animBg="1"/>
      <p:bldP spid="173" grpId="0" animBg="1"/>
      <p:bldP spid="17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1F2D7-9468-4854-9114-D32C4C861873}"/>
              </a:ext>
            </a:extLst>
          </p:cNvPr>
          <p:cNvSpPr>
            <a:spLocks noGrp="1"/>
          </p:cNvSpPr>
          <p:nvPr>
            <p:ph type="title"/>
          </p:nvPr>
        </p:nvSpPr>
        <p:spPr/>
        <p:txBody>
          <a:bodyPr/>
          <a:lstStyle/>
          <a:p>
            <a:r>
              <a:rPr lang="en-US" dirty="0"/>
              <a:t>1. Interference Estimation</a:t>
            </a:r>
          </a:p>
        </p:txBody>
      </p:sp>
      <p:sp>
        <p:nvSpPr>
          <p:cNvPr id="4" name="Slide Number Placeholder 3">
            <a:extLst>
              <a:ext uri="{FF2B5EF4-FFF2-40B4-BE49-F238E27FC236}">
                <a16:creationId xmlns:a16="http://schemas.microsoft.com/office/drawing/2014/main" id="{89E44975-4127-45BD-971C-922E8F56DF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Rounded Corners 4">
            <a:extLst>
              <a:ext uri="{FF2B5EF4-FFF2-40B4-BE49-F238E27FC236}">
                <a16:creationId xmlns:a16="http://schemas.microsoft.com/office/drawing/2014/main" id="{BA5E5654-7986-4F0C-B5C7-B2A80D9B9B18}"/>
              </a:ext>
            </a:extLst>
          </p:cNvPr>
          <p:cNvSpPr/>
          <p:nvPr/>
        </p:nvSpPr>
        <p:spPr>
          <a:xfrm>
            <a:off x="8250090" y="4870602"/>
            <a:ext cx="827587" cy="391175"/>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angle: Rounded Corners 5">
            <a:extLst>
              <a:ext uri="{FF2B5EF4-FFF2-40B4-BE49-F238E27FC236}">
                <a16:creationId xmlns:a16="http://schemas.microsoft.com/office/drawing/2014/main" id="{47D5FFC3-E76D-496E-A8BA-2D0106768F39}"/>
              </a:ext>
            </a:extLst>
          </p:cNvPr>
          <p:cNvSpPr/>
          <p:nvPr/>
        </p:nvSpPr>
        <p:spPr>
          <a:xfrm>
            <a:off x="8188840" y="4927540"/>
            <a:ext cx="827587" cy="391175"/>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Rounded Corners 6">
            <a:extLst>
              <a:ext uri="{FF2B5EF4-FFF2-40B4-BE49-F238E27FC236}">
                <a16:creationId xmlns:a16="http://schemas.microsoft.com/office/drawing/2014/main" id="{CF032D0C-300E-434F-999B-D3C01A484D25}"/>
              </a:ext>
            </a:extLst>
          </p:cNvPr>
          <p:cNvSpPr/>
          <p:nvPr/>
        </p:nvSpPr>
        <p:spPr>
          <a:xfrm>
            <a:off x="8322438" y="3921907"/>
            <a:ext cx="2905720" cy="616352"/>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angle: Rounded Corners 7">
            <a:extLst>
              <a:ext uri="{FF2B5EF4-FFF2-40B4-BE49-F238E27FC236}">
                <a16:creationId xmlns:a16="http://schemas.microsoft.com/office/drawing/2014/main" id="{054A7C15-96AE-4161-8FDB-09ED912AE1ED}"/>
              </a:ext>
            </a:extLst>
          </p:cNvPr>
          <p:cNvSpPr/>
          <p:nvPr/>
        </p:nvSpPr>
        <p:spPr>
          <a:xfrm>
            <a:off x="8227909" y="3984111"/>
            <a:ext cx="2905720" cy="616352"/>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ectangle: Rounded Corners 8">
            <a:extLst>
              <a:ext uri="{FF2B5EF4-FFF2-40B4-BE49-F238E27FC236}">
                <a16:creationId xmlns:a16="http://schemas.microsoft.com/office/drawing/2014/main" id="{060B5C56-E3AC-4991-8854-BB9F29CCFA76}"/>
              </a:ext>
            </a:extLst>
          </p:cNvPr>
          <p:cNvSpPr/>
          <p:nvPr/>
        </p:nvSpPr>
        <p:spPr>
          <a:xfrm>
            <a:off x="8133380" y="4048954"/>
            <a:ext cx="2905720" cy="616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Feature Refinement NNs</a:t>
            </a:r>
          </a:p>
        </p:txBody>
      </p:sp>
      <p:sp>
        <p:nvSpPr>
          <p:cNvPr id="10" name="Rectangle: Rounded Corners 9">
            <a:extLst>
              <a:ext uri="{FF2B5EF4-FFF2-40B4-BE49-F238E27FC236}">
                <a16:creationId xmlns:a16="http://schemas.microsoft.com/office/drawing/2014/main" id="{2D5B8594-A2C5-4E6D-B7F2-A1C9E6B18F0F}"/>
              </a:ext>
            </a:extLst>
          </p:cNvPr>
          <p:cNvSpPr/>
          <p:nvPr/>
        </p:nvSpPr>
        <p:spPr>
          <a:xfrm>
            <a:off x="8133380" y="4982097"/>
            <a:ext cx="827587" cy="391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Dense</a:t>
            </a:r>
          </a:p>
        </p:txBody>
      </p:sp>
      <p:sp>
        <p:nvSpPr>
          <p:cNvPr id="11" name="Rectangle: Rounded Corners 10">
            <a:extLst>
              <a:ext uri="{FF2B5EF4-FFF2-40B4-BE49-F238E27FC236}">
                <a16:creationId xmlns:a16="http://schemas.microsoft.com/office/drawing/2014/main" id="{58F9E424-D38C-40E2-AC42-04549A655BEC}"/>
              </a:ext>
            </a:extLst>
          </p:cNvPr>
          <p:cNvSpPr/>
          <p:nvPr/>
        </p:nvSpPr>
        <p:spPr>
          <a:xfrm>
            <a:off x="9322676" y="4870602"/>
            <a:ext cx="827587" cy="391175"/>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Rounded Corners 11">
            <a:extLst>
              <a:ext uri="{FF2B5EF4-FFF2-40B4-BE49-F238E27FC236}">
                <a16:creationId xmlns:a16="http://schemas.microsoft.com/office/drawing/2014/main" id="{DC3121A2-E250-4120-B578-E8D198A0A136}"/>
              </a:ext>
            </a:extLst>
          </p:cNvPr>
          <p:cNvSpPr/>
          <p:nvPr/>
        </p:nvSpPr>
        <p:spPr>
          <a:xfrm>
            <a:off x="9261426" y="4927540"/>
            <a:ext cx="827587" cy="391175"/>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angle: Rounded Corners 12">
            <a:extLst>
              <a:ext uri="{FF2B5EF4-FFF2-40B4-BE49-F238E27FC236}">
                <a16:creationId xmlns:a16="http://schemas.microsoft.com/office/drawing/2014/main" id="{FE88887D-AFE3-4D3C-B75E-33E3F0385B37}"/>
              </a:ext>
            </a:extLst>
          </p:cNvPr>
          <p:cNvSpPr/>
          <p:nvPr/>
        </p:nvSpPr>
        <p:spPr>
          <a:xfrm>
            <a:off x="9205966" y="4982097"/>
            <a:ext cx="827587" cy="391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Dense</a:t>
            </a:r>
          </a:p>
        </p:txBody>
      </p:sp>
      <p:sp>
        <p:nvSpPr>
          <p:cNvPr id="14" name="Rectangle: Rounded Corners 13">
            <a:extLst>
              <a:ext uri="{FF2B5EF4-FFF2-40B4-BE49-F238E27FC236}">
                <a16:creationId xmlns:a16="http://schemas.microsoft.com/office/drawing/2014/main" id="{41B15D8C-9D72-4F26-840C-D865308454A3}"/>
              </a:ext>
            </a:extLst>
          </p:cNvPr>
          <p:cNvSpPr/>
          <p:nvPr/>
        </p:nvSpPr>
        <p:spPr>
          <a:xfrm>
            <a:off x="10389480" y="4870602"/>
            <a:ext cx="827587" cy="391175"/>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Rounded Corners 14">
            <a:extLst>
              <a:ext uri="{FF2B5EF4-FFF2-40B4-BE49-F238E27FC236}">
                <a16:creationId xmlns:a16="http://schemas.microsoft.com/office/drawing/2014/main" id="{5298B7FE-22DA-42E7-85B9-EF199B970438}"/>
              </a:ext>
            </a:extLst>
          </p:cNvPr>
          <p:cNvSpPr/>
          <p:nvPr/>
        </p:nvSpPr>
        <p:spPr>
          <a:xfrm>
            <a:off x="10328230" y="4927540"/>
            <a:ext cx="827587" cy="391175"/>
          </a:xfrm>
          <a:prstGeom prst="round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173B22F3-65BA-47D8-A351-F1E47FA9EB40}"/>
              </a:ext>
            </a:extLst>
          </p:cNvPr>
          <p:cNvSpPr/>
          <p:nvPr/>
        </p:nvSpPr>
        <p:spPr>
          <a:xfrm>
            <a:off x="10272770" y="4982097"/>
            <a:ext cx="827587" cy="391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Dense</a:t>
            </a:r>
          </a:p>
        </p:txBody>
      </p:sp>
      <p:sp>
        <p:nvSpPr>
          <p:cNvPr id="17" name="Rectangle: Rounded Corners 16">
            <a:extLst>
              <a:ext uri="{FF2B5EF4-FFF2-40B4-BE49-F238E27FC236}">
                <a16:creationId xmlns:a16="http://schemas.microsoft.com/office/drawing/2014/main" id="{7045C496-B935-428C-A5A5-55A1BCECFBBA}"/>
              </a:ext>
            </a:extLst>
          </p:cNvPr>
          <p:cNvSpPr/>
          <p:nvPr/>
        </p:nvSpPr>
        <p:spPr>
          <a:xfrm>
            <a:off x="8896237" y="3432601"/>
            <a:ext cx="1557963" cy="289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Concatenate</a:t>
            </a:r>
          </a:p>
        </p:txBody>
      </p:sp>
      <p:sp>
        <p:nvSpPr>
          <p:cNvPr id="18" name="Rectangle: Rounded Corners 17">
            <a:extLst>
              <a:ext uri="{FF2B5EF4-FFF2-40B4-BE49-F238E27FC236}">
                <a16:creationId xmlns:a16="http://schemas.microsoft.com/office/drawing/2014/main" id="{64DC8D63-D789-4EA3-98B2-603893D21040}"/>
              </a:ext>
            </a:extLst>
          </p:cNvPr>
          <p:cNvSpPr/>
          <p:nvPr/>
        </p:nvSpPr>
        <p:spPr>
          <a:xfrm>
            <a:off x="9224238" y="2973171"/>
            <a:ext cx="901962" cy="293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Dense</a:t>
            </a:r>
          </a:p>
        </p:txBody>
      </p:sp>
      <p:cxnSp>
        <p:nvCxnSpPr>
          <p:cNvPr id="19" name="Straight Arrow Connector 18">
            <a:extLst>
              <a:ext uri="{FF2B5EF4-FFF2-40B4-BE49-F238E27FC236}">
                <a16:creationId xmlns:a16="http://schemas.microsoft.com/office/drawing/2014/main" id="{F589CBAC-3C26-465B-B4F0-838E9407DC96}"/>
              </a:ext>
            </a:extLst>
          </p:cNvPr>
          <p:cNvCxnSpPr>
            <a:cxnSpLocks/>
          </p:cNvCxnSpPr>
          <p:nvPr/>
        </p:nvCxnSpPr>
        <p:spPr>
          <a:xfrm flipV="1">
            <a:off x="9586240" y="3719777"/>
            <a:ext cx="0" cy="3355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F5CF6C-574B-49F6-BBE1-2B20B4A11EF4}"/>
              </a:ext>
            </a:extLst>
          </p:cNvPr>
          <p:cNvCxnSpPr>
            <a:cxnSpLocks/>
            <a:stCxn id="8" idx="0"/>
            <a:endCxn id="17" idx="2"/>
          </p:cNvCxnSpPr>
          <p:nvPr/>
        </p:nvCxnSpPr>
        <p:spPr>
          <a:xfrm flipH="1" flipV="1">
            <a:off x="9675219" y="3721876"/>
            <a:ext cx="5550" cy="26223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A1BEE7-FB9F-4193-BAE6-0874DF2407C8}"/>
              </a:ext>
            </a:extLst>
          </p:cNvPr>
          <p:cNvCxnSpPr>
            <a:cxnSpLocks/>
          </p:cNvCxnSpPr>
          <p:nvPr/>
        </p:nvCxnSpPr>
        <p:spPr>
          <a:xfrm flipV="1">
            <a:off x="9775298" y="3724488"/>
            <a:ext cx="0" cy="206944"/>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216524-C93C-4D29-9C7C-85B300543C88}"/>
              </a:ext>
            </a:extLst>
          </p:cNvPr>
          <p:cNvCxnSpPr>
            <a:cxnSpLocks/>
          </p:cNvCxnSpPr>
          <p:nvPr/>
        </p:nvCxnSpPr>
        <p:spPr>
          <a:xfrm flipH="1" flipV="1">
            <a:off x="8610607" y="4675207"/>
            <a:ext cx="1551" cy="247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B966EB6-B87E-448C-AB25-2DAC965903A8}"/>
              </a:ext>
            </a:extLst>
          </p:cNvPr>
          <p:cNvCxnSpPr>
            <a:cxnSpLocks/>
          </p:cNvCxnSpPr>
          <p:nvPr/>
        </p:nvCxnSpPr>
        <p:spPr>
          <a:xfrm flipV="1">
            <a:off x="8717115" y="4679969"/>
            <a:ext cx="0" cy="18272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917257D-757F-493B-AB70-AFF8B33DBD97}"/>
              </a:ext>
            </a:extLst>
          </p:cNvPr>
          <p:cNvCxnSpPr>
            <a:cxnSpLocks/>
          </p:cNvCxnSpPr>
          <p:nvPr/>
        </p:nvCxnSpPr>
        <p:spPr>
          <a:xfrm flipV="1">
            <a:off x="9597061" y="4676886"/>
            <a:ext cx="0" cy="3010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4F9DFE-2E3E-4859-930D-AE6912658315}"/>
              </a:ext>
            </a:extLst>
          </p:cNvPr>
          <p:cNvCxnSpPr>
            <a:cxnSpLocks/>
          </p:cNvCxnSpPr>
          <p:nvPr/>
        </p:nvCxnSpPr>
        <p:spPr>
          <a:xfrm flipV="1">
            <a:off x="8550057" y="5374117"/>
            <a:ext cx="0" cy="5117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53A55C-82ED-4A1A-BD8A-F6905EE12677}"/>
              </a:ext>
            </a:extLst>
          </p:cNvPr>
          <p:cNvCxnSpPr>
            <a:cxnSpLocks/>
          </p:cNvCxnSpPr>
          <p:nvPr/>
        </p:nvCxnSpPr>
        <p:spPr>
          <a:xfrm flipH="1" flipV="1">
            <a:off x="8639036" y="5374772"/>
            <a:ext cx="5550" cy="4533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7C2BD11-22C9-459A-89AD-DC2D9BFE3441}"/>
              </a:ext>
            </a:extLst>
          </p:cNvPr>
          <p:cNvCxnSpPr>
            <a:cxnSpLocks/>
          </p:cNvCxnSpPr>
          <p:nvPr/>
        </p:nvCxnSpPr>
        <p:spPr>
          <a:xfrm flipV="1">
            <a:off x="8739115" y="5375653"/>
            <a:ext cx="0" cy="3831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715AC5-2155-4DD7-813D-DFF76952DF4E}"/>
              </a:ext>
            </a:extLst>
          </p:cNvPr>
          <p:cNvCxnSpPr>
            <a:cxnSpLocks/>
          </p:cNvCxnSpPr>
          <p:nvPr/>
        </p:nvCxnSpPr>
        <p:spPr>
          <a:xfrm flipV="1">
            <a:off x="9577602" y="5374117"/>
            <a:ext cx="0" cy="5117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F5883F-934F-4F11-9B87-A54143954D59}"/>
              </a:ext>
            </a:extLst>
          </p:cNvPr>
          <p:cNvCxnSpPr>
            <a:cxnSpLocks/>
          </p:cNvCxnSpPr>
          <p:nvPr/>
        </p:nvCxnSpPr>
        <p:spPr>
          <a:xfrm flipH="1" flipV="1">
            <a:off x="9666581" y="5374772"/>
            <a:ext cx="5550" cy="4533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B208591-147F-4DD3-959B-ECF1F77F66DD}"/>
              </a:ext>
            </a:extLst>
          </p:cNvPr>
          <p:cNvCxnSpPr>
            <a:cxnSpLocks/>
          </p:cNvCxnSpPr>
          <p:nvPr/>
        </p:nvCxnSpPr>
        <p:spPr>
          <a:xfrm flipV="1">
            <a:off x="9766660" y="5375653"/>
            <a:ext cx="0" cy="3831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76290FC-898A-4FEF-B38B-1F401B7DF6DC}"/>
              </a:ext>
            </a:extLst>
          </p:cNvPr>
          <p:cNvCxnSpPr>
            <a:cxnSpLocks/>
          </p:cNvCxnSpPr>
          <p:nvPr/>
        </p:nvCxnSpPr>
        <p:spPr>
          <a:xfrm flipV="1">
            <a:off x="10610996" y="5374117"/>
            <a:ext cx="0" cy="5117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9A3D56-F9EE-47EF-995B-A15D3E4B69ED}"/>
              </a:ext>
            </a:extLst>
          </p:cNvPr>
          <p:cNvCxnSpPr>
            <a:cxnSpLocks/>
          </p:cNvCxnSpPr>
          <p:nvPr/>
        </p:nvCxnSpPr>
        <p:spPr>
          <a:xfrm flipH="1" flipV="1">
            <a:off x="10699975" y="5374772"/>
            <a:ext cx="5550" cy="45337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AF0188F-D0C1-4198-A5BA-CFCA017709AF}"/>
              </a:ext>
            </a:extLst>
          </p:cNvPr>
          <p:cNvCxnSpPr>
            <a:cxnSpLocks/>
          </p:cNvCxnSpPr>
          <p:nvPr/>
        </p:nvCxnSpPr>
        <p:spPr>
          <a:xfrm flipV="1">
            <a:off x="10800054" y="5375653"/>
            <a:ext cx="0" cy="38315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D22AAE6-5B8F-454F-BDA5-55AF396896B9}"/>
              </a:ext>
            </a:extLst>
          </p:cNvPr>
          <p:cNvCxnSpPr>
            <a:cxnSpLocks/>
            <a:stCxn id="17" idx="0"/>
            <a:endCxn id="18" idx="2"/>
          </p:cNvCxnSpPr>
          <p:nvPr/>
        </p:nvCxnSpPr>
        <p:spPr>
          <a:xfrm flipV="1">
            <a:off x="9675219" y="3266948"/>
            <a:ext cx="0" cy="1656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6149632-D8E3-45B0-B1DA-9BFB797C796F}"/>
              </a:ext>
            </a:extLst>
          </p:cNvPr>
          <p:cNvCxnSpPr>
            <a:cxnSpLocks/>
            <a:stCxn id="18" idx="0"/>
          </p:cNvCxnSpPr>
          <p:nvPr/>
        </p:nvCxnSpPr>
        <p:spPr>
          <a:xfrm flipH="1" flipV="1">
            <a:off x="9675218" y="2559799"/>
            <a:ext cx="1" cy="4133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65C37C9-B2EB-4D68-817F-40BC48F8B48F}"/>
                  </a:ext>
                </a:extLst>
              </p:cNvPr>
              <p:cNvSpPr txBox="1"/>
              <p:nvPr/>
            </p:nvSpPr>
            <p:spPr>
              <a:xfrm>
                <a:off x="8249352" y="5565421"/>
                <a:ext cx="868048" cy="36933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a:ln>
                                <a:noFill/>
                              </a:ln>
                              <a:solidFill>
                                <a:sysClr val="windowText" lastClr="000000"/>
                              </a:solidFill>
                              <a:effectLst/>
                              <a:uLnTx/>
                              <a:uFillTx/>
                              <a:latin typeface="Cambria Math" panose="02040503050406030204" pitchFamily="18" charset="0"/>
                              <a:ea typeface="+mn-ea"/>
                              <a:cs typeface="+mn-cs"/>
                            </a:rPr>
                            <m:t>𝑴</m:t>
                          </m:r>
                        </m:e>
                        <m:sub>
                          <m:r>
                            <a:rPr kumimoji="0" lang="en-US" sz="18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mn-ea"/>
                              <a:cs typeface="+mn-cs"/>
                            </a:rPr>
                            <m:t>𝟏</m:t>
                          </m:r>
                        </m:sub>
                      </m:sSub>
                    </m:oMath>
                  </m:oMathPara>
                </a14:m>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mc:Choice>
        <mc:Fallback xmlns="">
          <p:sp>
            <p:nvSpPr>
              <p:cNvPr id="36" name="TextBox 35">
                <a:extLst>
                  <a:ext uri="{FF2B5EF4-FFF2-40B4-BE49-F238E27FC236}">
                    <a16:creationId xmlns:a16="http://schemas.microsoft.com/office/drawing/2014/main" id="{B65C37C9-B2EB-4D68-817F-40BC48F8B48F}"/>
                  </a:ext>
                </a:extLst>
              </p:cNvPr>
              <p:cNvSpPr txBox="1">
                <a:spLocks noRot="1" noChangeAspect="1" noMove="1" noResize="1" noEditPoints="1" noAdjustHandles="1" noChangeArrowheads="1" noChangeShapeType="1" noTextEdit="1"/>
              </p:cNvSpPr>
              <p:nvPr/>
            </p:nvSpPr>
            <p:spPr>
              <a:xfrm>
                <a:off x="8249352" y="5565421"/>
                <a:ext cx="868048" cy="369332"/>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40EF67B-E47C-4B71-948E-E2308875C60E}"/>
                  </a:ext>
                </a:extLst>
              </p:cNvPr>
              <p:cNvSpPr txBox="1"/>
              <p:nvPr/>
            </p:nvSpPr>
            <p:spPr>
              <a:xfrm>
                <a:off x="9322675" y="5564042"/>
                <a:ext cx="827587" cy="36933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a:ln>
                                <a:noFill/>
                              </a:ln>
                              <a:solidFill>
                                <a:sysClr val="windowText" lastClr="000000"/>
                              </a:solidFill>
                              <a:effectLst/>
                              <a:uLnTx/>
                              <a:uFillTx/>
                              <a:latin typeface="Cambria Math" panose="02040503050406030204" pitchFamily="18" charset="0"/>
                              <a:ea typeface="+mn-ea"/>
                              <a:cs typeface="+mn-cs"/>
                            </a:rPr>
                            <m:t>𝑴</m:t>
                          </m:r>
                        </m:e>
                        <m:sub>
                          <m:r>
                            <a:rPr kumimoji="0" lang="en-US" sz="1800" b="1" i="1" u="none" strike="noStrike" kern="1200" cap="none" spc="0" normalizeH="0" baseline="0" noProof="0" dirty="0" smtClean="0">
                              <a:ln>
                                <a:noFill/>
                              </a:ln>
                              <a:solidFill>
                                <a:sysClr val="windowText" lastClr="000000"/>
                              </a:solidFill>
                              <a:effectLst/>
                              <a:uLnTx/>
                              <a:uFillTx/>
                              <a:latin typeface="Cambria Math" panose="02040503050406030204" pitchFamily="18" charset="0"/>
                              <a:ea typeface="+mn-ea"/>
                              <a:cs typeface="+mn-cs"/>
                            </a:rPr>
                            <m:t>𝟐</m:t>
                          </m:r>
                        </m:sub>
                      </m:sSub>
                    </m:oMath>
                  </m:oMathPara>
                </a14:m>
                <a:endParaRPr kumimoji="0" lang="en-US" sz="1800" b="1" i="0" u="none" strike="noStrike" kern="1200" cap="none" spc="0" normalizeH="0" baseline="0" noProof="0" dirty="0">
                  <a:ln>
                    <a:noFill/>
                  </a:ln>
                  <a:solidFill>
                    <a:sysClr val="windowText" lastClr="000000"/>
                  </a:solidFill>
                  <a:effectLst/>
                  <a:uLnTx/>
                  <a:uFillTx/>
                  <a:latin typeface="Calibri"/>
                  <a:ea typeface="+mn-ea"/>
                  <a:cs typeface="+mn-cs"/>
                </a:endParaRPr>
              </a:p>
            </p:txBody>
          </p:sp>
        </mc:Choice>
        <mc:Fallback xmlns="">
          <p:sp>
            <p:nvSpPr>
              <p:cNvPr id="37" name="TextBox 36">
                <a:extLst>
                  <a:ext uri="{FF2B5EF4-FFF2-40B4-BE49-F238E27FC236}">
                    <a16:creationId xmlns:a16="http://schemas.microsoft.com/office/drawing/2014/main" id="{840EF67B-E47C-4B71-948E-E2308875C60E}"/>
                  </a:ext>
                </a:extLst>
              </p:cNvPr>
              <p:cNvSpPr txBox="1">
                <a:spLocks noRot="1" noChangeAspect="1" noMove="1" noResize="1" noEditPoints="1" noAdjustHandles="1" noChangeArrowheads="1" noChangeShapeType="1" noTextEdit="1"/>
              </p:cNvSpPr>
              <p:nvPr/>
            </p:nvSpPr>
            <p:spPr>
              <a:xfrm>
                <a:off x="9322675" y="5564042"/>
                <a:ext cx="827587" cy="369332"/>
              </a:xfrm>
              <a:prstGeom prst="rect">
                <a:avLst/>
              </a:prstGeom>
              <a:blipFill>
                <a:blip r:embed="rId4"/>
                <a:stretch>
                  <a:fillRect/>
                </a:stretch>
              </a:blipFill>
              <a:ln>
                <a:noFill/>
              </a:ln>
            </p:spPr>
            <p:txBody>
              <a:bodyPr/>
              <a:lstStyle/>
              <a:p>
                <a:r>
                  <a:rPr lang="en-US">
                    <a:noFill/>
                  </a:rPr>
                  <a:t> </a:t>
                </a:r>
              </a:p>
            </p:txBody>
          </p:sp>
        </mc:Fallback>
      </mc:AlternateContent>
      <p:sp>
        <p:nvSpPr>
          <p:cNvPr id="38" name="TextBox 37">
            <a:extLst>
              <a:ext uri="{FF2B5EF4-FFF2-40B4-BE49-F238E27FC236}">
                <a16:creationId xmlns:a16="http://schemas.microsoft.com/office/drawing/2014/main" id="{D4D4B0CB-D250-45D1-BB44-7A71C72F6ADD}"/>
              </a:ext>
            </a:extLst>
          </p:cNvPr>
          <p:cNvSpPr txBox="1"/>
          <p:nvPr/>
        </p:nvSpPr>
        <p:spPr>
          <a:xfrm>
            <a:off x="10144944" y="5577861"/>
            <a:ext cx="1430705" cy="369332"/>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Key features</a:t>
            </a:r>
          </a:p>
        </p:txBody>
      </p:sp>
      <p:sp>
        <p:nvSpPr>
          <p:cNvPr id="39" name="TextBox 38">
            <a:extLst>
              <a:ext uri="{FF2B5EF4-FFF2-40B4-BE49-F238E27FC236}">
                <a16:creationId xmlns:a16="http://schemas.microsoft.com/office/drawing/2014/main" id="{9C1C246C-8F2E-47F9-8DEE-A92837E46B40}"/>
              </a:ext>
            </a:extLst>
          </p:cNvPr>
          <p:cNvSpPr txBox="1"/>
          <p:nvPr/>
        </p:nvSpPr>
        <p:spPr>
          <a:xfrm>
            <a:off x="7624433" y="2203190"/>
            <a:ext cx="4084296" cy="276999"/>
          </a:xfrm>
          <a:prstGeom prst="rect">
            <a:avLst/>
          </a:prstGeom>
          <a:noFill/>
        </p:spPr>
        <p:txBody>
          <a:bodyPr wrap="square" t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Estimated</a:t>
            </a:r>
            <a:r>
              <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interference</a:t>
            </a:r>
          </a:p>
        </p:txBody>
      </p:sp>
      <p:cxnSp>
        <p:nvCxnSpPr>
          <p:cNvPr id="40" name="Straight Arrow Connector 39">
            <a:extLst>
              <a:ext uri="{FF2B5EF4-FFF2-40B4-BE49-F238E27FC236}">
                <a16:creationId xmlns:a16="http://schemas.microsoft.com/office/drawing/2014/main" id="{72AEE28A-7F1C-4D6D-8687-D03D568738D1}"/>
              </a:ext>
            </a:extLst>
          </p:cNvPr>
          <p:cNvCxnSpPr>
            <a:cxnSpLocks/>
          </p:cNvCxnSpPr>
          <p:nvPr/>
        </p:nvCxnSpPr>
        <p:spPr>
          <a:xfrm flipH="1" flipV="1">
            <a:off x="9691773" y="4675207"/>
            <a:ext cx="1551" cy="247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2BEEA81-C4E0-4A13-B969-A55E891495ED}"/>
              </a:ext>
            </a:extLst>
          </p:cNvPr>
          <p:cNvCxnSpPr>
            <a:cxnSpLocks/>
          </p:cNvCxnSpPr>
          <p:nvPr/>
        </p:nvCxnSpPr>
        <p:spPr>
          <a:xfrm flipV="1">
            <a:off x="9798281" y="4679969"/>
            <a:ext cx="0" cy="18272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4203A47-BAB9-4C76-845D-8C58EFCB34C1}"/>
              </a:ext>
            </a:extLst>
          </p:cNvPr>
          <p:cNvCxnSpPr>
            <a:cxnSpLocks/>
          </p:cNvCxnSpPr>
          <p:nvPr/>
        </p:nvCxnSpPr>
        <p:spPr>
          <a:xfrm flipH="1" flipV="1">
            <a:off x="10712417" y="4673031"/>
            <a:ext cx="1551" cy="24757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154D48-1331-4231-B5A1-6FCAA42BAE9C}"/>
              </a:ext>
            </a:extLst>
          </p:cNvPr>
          <p:cNvCxnSpPr>
            <a:cxnSpLocks/>
          </p:cNvCxnSpPr>
          <p:nvPr/>
        </p:nvCxnSpPr>
        <p:spPr>
          <a:xfrm flipV="1">
            <a:off x="10818925" y="4677793"/>
            <a:ext cx="0" cy="18272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12FA7AB-8188-43CF-8B86-7B3C0A9AC6F0}"/>
              </a:ext>
            </a:extLst>
          </p:cNvPr>
          <p:cNvCxnSpPr>
            <a:cxnSpLocks/>
          </p:cNvCxnSpPr>
          <p:nvPr/>
        </p:nvCxnSpPr>
        <p:spPr>
          <a:xfrm flipV="1">
            <a:off x="10610996" y="4675207"/>
            <a:ext cx="0" cy="3010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284BC7-102E-40A7-B22D-04F044898914}"/>
              </a:ext>
            </a:extLst>
          </p:cNvPr>
          <p:cNvCxnSpPr>
            <a:cxnSpLocks/>
          </p:cNvCxnSpPr>
          <p:nvPr/>
        </p:nvCxnSpPr>
        <p:spPr>
          <a:xfrm flipV="1">
            <a:off x="8510734" y="4675207"/>
            <a:ext cx="0" cy="3010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BD15959-41FA-4F21-8AFB-0F772E496717}"/>
              </a:ext>
            </a:extLst>
          </p:cNvPr>
          <p:cNvCxnSpPr>
            <a:cxnSpLocks/>
            <a:endCxn id="61" idx="2"/>
          </p:cNvCxnSpPr>
          <p:nvPr/>
        </p:nvCxnSpPr>
        <p:spPr>
          <a:xfrm flipV="1">
            <a:off x="2322232" y="4921681"/>
            <a:ext cx="465793" cy="31037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F88F1FB-2864-4EBF-B9C3-976EE0D85F7D}"/>
              </a:ext>
            </a:extLst>
          </p:cNvPr>
          <p:cNvSpPr/>
          <p:nvPr/>
        </p:nvSpPr>
        <p:spPr>
          <a:xfrm>
            <a:off x="3379585" y="4728332"/>
            <a:ext cx="1657021" cy="386699"/>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a:ea typeface="+mn-ea"/>
                <a:cs typeface="+mn-cs"/>
              </a:rPr>
              <a:t>Scale + </a:t>
            </a:r>
            <a:r>
              <a:rPr kumimoji="0" lang="en-US" sz="1800" b="1" i="0" u="none" strike="noStrike" kern="1200" cap="none" spc="0" normalizeH="0" baseline="0" noProof="0" dirty="0" err="1">
                <a:ln>
                  <a:noFill/>
                </a:ln>
                <a:solidFill>
                  <a:prstClr val="white"/>
                </a:solidFill>
                <a:effectLst/>
                <a:uLnTx/>
                <a:uFillTx/>
                <a:latin typeface="Calibri"/>
                <a:ea typeface="+mn-ea"/>
                <a:cs typeface="+mn-cs"/>
              </a:rPr>
              <a:t>softmax</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TextBox 48">
            <a:extLst>
              <a:ext uri="{FF2B5EF4-FFF2-40B4-BE49-F238E27FC236}">
                <a16:creationId xmlns:a16="http://schemas.microsoft.com/office/drawing/2014/main" id="{6E492A55-F635-497F-85DC-B44E9B29A52B}"/>
              </a:ext>
            </a:extLst>
          </p:cNvPr>
          <p:cNvSpPr txBox="1"/>
          <p:nvPr/>
        </p:nvSpPr>
        <p:spPr>
          <a:xfrm>
            <a:off x="556745" y="5787983"/>
            <a:ext cx="180615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Key interference features</a:t>
            </a:r>
          </a:p>
        </p:txBody>
      </p:sp>
      <p:cxnSp>
        <p:nvCxnSpPr>
          <p:cNvPr id="50" name="Connector: Elbow 49">
            <a:extLst>
              <a:ext uri="{FF2B5EF4-FFF2-40B4-BE49-F238E27FC236}">
                <a16:creationId xmlns:a16="http://schemas.microsoft.com/office/drawing/2014/main" id="{66E6E7F2-B690-455A-B7EB-EFA7EA5DE9EA}"/>
              </a:ext>
            </a:extLst>
          </p:cNvPr>
          <p:cNvCxnSpPr>
            <a:cxnSpLocks/>
            <a:stCxn id="49" idx="3"/>
            <a:endCxn id="64" idx="4"/>
          </p:cNvCxnSpPr>
          <p:nvPr/>
        </p:nvCxnSpPr>
        <p:spPr>
          <a:xfrm flipV="1">
            <a:off x="2362898" y="5664536"/>
            <a:ext cx="2910873" cy="44661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0888355-D496-40A4-A65A-029832D6EB66}"/>
              </a:ext>
            </a:extLst>
          </p:cNvPr>
          <p:cNvCxnSpPr>
            <a:cxnSpLocks/>
            <a:stCxn id="61" idx="6"/>
            <a:endCxn id="48" idx="1"/>
          </p:cNvCxnSpPr>
          <p:nvPr/>
        </p:nvCxnSpPr>
        <p:spPr>
          <a:xfrm>
            <a:off x="3154717" y="4921681"/>
            <a:ext cx="224868"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BC2BD521-9F9D-48CF-A458-4D0C3DF40FAB}"/>
              </a:ext>
            </a:extLst>
          </p:cNvPr>
          <p:cNvCxnSpPr>
            <a:cxnSpLocks/>
            <a:stCxn id="48" idx="3"/>
            <a:endCxn id="64" idx="0"/>
          </p:cNvCxnSpPr>
          <p:nvPr/>
        </p:nvCxnSpPr>
        <p:spPr>
          <a:xfrm>
            <a:off x="5036606" y="4921682"/>
            <a:ext cx="237165" cy="37353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3DBF173-92D0-42FE-B7FE-F5E5E3BC1BFE}"/>
              </a:ext>
            </a:extLst>
          </p:cNvPr>
          <p:cNvCxnSpPr>
            <a:cxnSpLocks/>
            <a:stCxn id="64" idx="6"/>
            <a:endCxn id="57" idx="1"/>
          </p:cNvCxnSpPr>
          <p:nvPr/>
        </p:nvCxnSpPr>
        <p:spPr>
          <a:xfrm>
            <a:off x="5457117" y="5479874"/>
            <a:ext cx="228933" cy="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FC26278-6DC0-4691-8B67-D5927E637410}"/>
              </a:ext>
            </a:extLst>
          </p:cNvPr>
          <p:cNvSpPr txBox="1"/>
          <p:nvPr/>
        </p:nvSpPr>
        <p:spPr>
          <a:xfrm>
            <a:off x="4327675" y="4102766"/>
            <a:ext cx="14242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Weight matrix</a:t>
            </a:r>
          </a:p>
        </p:txBody>
      </p:sp>
      <p:graphicFrame>
        <p:nvGraphicFramePr>
          <p:cNvPr id="55" name="Table 47">
            <a:extLst>
              <a:ext uri="{FF2B5EF4-FFF2-40B4-BE49-F238E27FC236}">
                <a16:creationId xmlns:a16="http://schemas.microsoft.com/office/drawing/2014/main" id="{6649B0AF-0480-4154-BAE0-AF299AFB54E7}"/>
              </a:ext>
            </a:extLst>
          </p:cNvPr>
          <p:cNvGraphicFramePr>
            <a:graphicFrameLocks noGrp="1"/>
          </p:cNvGraphicFramePr>
          <p:nvPr>
            <p:extLst>
              <p:ext uri="{D42A27DB-BD31-4B8C-83A1-F6EECF244321}">
                <p14:modId xmlns:p14="http://schemas.microsoft.com/office/powerpoint/2010/main" val="1050663705"/>
              </p:ext>
            </p:extLst>
          </p:nvPr>
        </p:nvGraphicFramePr>
        <p:xfrm>
          <a:off x="3369033" y="4250437"/>
          <a:ext cx="969194" cy="37084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3857424990"/>
                    </a:ext>
                  </a:extLst>
                </a:gridCol>
                <a:gridCol w="244642">
                  <a:extLst>
                    <a:ext uri="{9D8B030D-6E8A-4147-A177-3AD203B41FA5}">
                      <a16:colId xmlns:a16="http://schemas.microsoft.com/office/drawing/2014/main" val="3580051260"/>
                    </a:ext>
                  </a:extLst>
                </a:gridCol>
                <a:gridCol w="244642">
                  <a:extLst>
                    <a:ext uri="{9D8B030D-6E8A-4147-A177-3AD203B41FA5}">
                      <a16:colId xmlns:a16="http://schemas.microsoft.com/office/drawing/2014/main" val="2680955320"/>
                    </a:ext>
                  </a:extLst>
                </a:gridCol>
                <a:gridCol w="244642">
                  <a:extLst>
                    <a:ext uri="{9D8B030D-6E8A-4147-A177-3AD203B41FA5}">
                      <a16:colId xmlns:a16="http://schemas.microsoft.com/office/drawing/2014/main" val="1828851319"/>
                    </a:ext>
                  </a:extLst>
                </a:gridCol>
              </a:tblGrid>
              <a:tr h="370840">
                <a:tc>
                  <a:txBody>
                    <a:bodyPr/>
                    <a:lstStyle/>
                    <a:p>
                      <a:endParaRPr lang="en-US" dirty="0"/>
                    </a:p>
                  </a:txBody>
                  <a:tcPr>
                    <a:lnL w="12700" cmpd="sng">
                      <a:noFill/>
                    </a:lnL>
                    <a:lnR w="285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4">
                        <a:lumMod val="60000"/>
                        <a:lumOff val="40000"/>
                      </a:schemeClr>
                    </a:solidFill>
                  </a:tcPr>
                </a:tc>
                <a:tc>
                  <a:txBody>
                    <a:bodyPr/>
                    <a:lstStyle/>
                    <a:p>
                      <a:endParaRPr lang="en-US" dirty="0"/>
                    </a:p>
                  </a:txBody>
                  <a:tcPr>
                    <a:lnL w="285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043375810"/>
                  </a:ext>
                </a:extLst>
              </a:tr>
            </a:tbl>
          </a:graphicData>
        </a:graphic>
      </p:graphicFrame>
      <p:graphicFrame>
        <p:nvGraphicFramePr>
          <p:cNvPr id="56" name="Table 47">
            <a:extLst>
              <a:ext uri="{FF2B5EF4-FFF2-40B4-BE49-F238E27FC236}">
                <a16:creationId xmlns:a16="http://schemas.microsoft.com/office/drawing/2014/main" id="{CD3E3F68-0655-4154-BAB5-3D55DE976E3B}"/>
              </a:ext>
            </a:extLst>
          </p:cNvPr>
          <p:cNvGraphicFramePr>
            <a:graphicFrameLocks noGrp="1"/>
          </p:cNvGraphicFramePr>
          <p:nvPr>
            <p:extLst>
              <p:ext uri="{D42A27DB-BD31-4B8C-83A1-F6EECF244321}">
                <p14:modId xmlns:p14="http://schemas.microsoft.com/office/powerpoint/2010/main" val="3622534709"/>
              </p:ext>
            </p:extLst>
          </p:nvPr>
        </p:nvGraphicFramePr>
        <p:xfrm>
          <a:off x="2489899" y="5602563"/>
          <a:ext cx="969194" cy="37084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3857424990"/>
                    </a:ext>
                  </a:extLst>
                </a:gridCol>
                <a:gridCol w="244642">
                  <a:extLst>
                    <a:ext uri="{9D8B030D-6E8A-4147-A177-3AD203B41FA5}">
                      <a16:colId xmlns:a16="http://schemas.microsoft.com/office/drawing/2014/main" val="3580051260"/>
                    </a:ext>
                  </a:extLst>
                </a:gridCol>
                <a:gridCol w="244642">
                  <a:extLst>
                    <a:ext uri="{9D8B030D-6E8A-4147-A177-3AD203B41FA5}">
                      <a16:colId xmlns:a16="http://schemas.microsoft.com/office/drawing/2014/main" val="2680955320"/>
                    </a:ext>
                  </a:extLst>
                </a:gridCol>
                <a:gridCol w="244642">
                  <a:extLst>
                    <a:ext uri="{9D8B030D-6E8A-4147-A177-3AD203B41FA5}">
                      <a16:colId xmlns:a16="http://schemas.microsoft.com/office/drawing/2014/main" val="1828851319"/>
                    </a:ext>
                  </a:extLst>
                </a:gridCol>
              </a:tblGrid>
              <a:tr h="370840">
                <a:tc>
                  <a:txBody>
                    <a:bodyPr/>
                    <a:lstStyle/>
                    <a:p>
                      <a:endParaRPr lang="en-US"/>
                    </a:p>
                  </a:txBody>
                  <a:tcPr>
                    <a:lnL w="12700" cmpd="sng">
                      <a:noFill/>
                    </a:lnL>
                    <a:lnR w="285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endParaRPr lang="en-US" dirty="0"/>
                    </a:p>
                  </a:txBody>
                  <a:tcPr>
                    <a:lnL w="285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043375810"/>
                  </a:ext>
                </a:extLst>
              </a:tr>
            </a:tbl>
          </a:graphicData>
        </a:graphic>
      </p:graphicFrame>
      <p:graphicFrame>
        <p:nvGraphicFramePr>
          <p:cNvPr id="57" name="Table 47">
            <a:extLst>
              <a:ext uri="{FF2B5EF4-FFF2-40B4-BE49-F238E27FC236}">
                <a16:creationId xmlns:a16="http://schemas.microsoft.com/office/drawing/2014/main" id="{0B73FAA4-7247-4600-A8D1-CA9C60D33E17}"/>
              </a:ext>
            </a:extLst>
          </p:cNvPr>
          <p:cNvGraphicFramePr>
            <a:graphicFrameLocks noGrp="1"/>
          </p:cNvGraphicFramePr>
          <p:nvPr>
            <p:extLst>
              <p:ext uri="{D42A27DB-BD31-4B8C-83A1-F6EECF244321}">
                <p14:modId xmlns:p14="http://schemas.microsoft.com/office/powerpoint/2010/main" val="1449613"/>
              </p:ext>
            </p:extLst>
          </p:nvPr>
        </p:nvGraphicFramePr>
        <p:xfrm>
          <a:off x="5686050" y="5295212"/>
          <a:ext cx="969194" cy="37084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3857424990"/>
                    </a:ext>
                  </a:extLst>
                </a:gridCol>
                <a:gridCol w="244642">
                  <a:extLst>
                    <a:ext uri="{9D8B030D-6E8A-4147-A177-3AD203B41FA5}">
                      <a16:colId xmlns:a16="http://schemas.microsoft.com/office/drawing/2014/main" val="3580051260"/>
                    </a:ext>
                  </a:extLst>
                </a:gridCol>
                <a:gridCol w="244642">
                  <a:extLst>
                    <a:ext uri="{9D8B030D-6E8A-4147-A177-3AD203B41FA5}">
                      <a16:colId xmlns:a16="http://schemas.microsoft.com/office/drawing/2014/main" val="2680955320"/>
                    </a:ext>
                  </a:extLst>
                </a:gridCol>
                <a:gridCol w="244642">
                  <a:extLst>
                    <a:ext uri="{9D8B030D-6E8A-4147-A177-3AD203B41FA5}">
                      <a16:colId xmlns:a16="http://schemas.microsoft.com/office/drawing/2014/main" val="1828851319"/>
                    </a:ext>
                  </a:extLst>
                </a:gridCol>
              </a:tblGrid>
              <a:tr h="370840">
                <a:tc>
                  <a:txBody>
                    <a:bodyPr/>
                    <a:lstStyle/>
                    <a:p>
                      <a:endParaRPr lang="en-US" dirty="0"/>
                    </a:p>
                  </a:txBody>
                  <a:tcPr>
                    <a:lnL w="12700" cmpd="sng">
                      <a:noFill/>
                    </a:lnL>
                    <a:lnR w="285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FFC000"/>
                    </a:solidFill>
                  </a:tcPr>
                </a:tc>
                <a:tc>
                  <a:txBody>
                    <a:bodyPr/>
                    <a:lstStyle/>
                    <a:p>
                      <a:endParaRPr lang="en-US" dirty="0"/>
                    </a:p>
                  </a:txBody>
                  <a:tcPr>
                    <a:lnL w="2857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43375810"/>
                  </a:ext>
                </a:extLst>
              </a:tr>
            </a:tbl>
          </a:graphicData>
        </a:graphic>
      </p:graphicFrame>
      <p:sp>
        <p:nvSpPr>
          <p:cNvPr id="58" name="TextBox 57">
            <a:extLst>
              <a:ext uri="{FF2B5EF4-FFF2-40B4-BE49-F238E27FC236}">
                <a16:creationId xmlns:a16="http://schemas.microsoft.com/office/drawing/2014/main" id="{3B55128D-4B5E-4504-BA26-A2A2A1222711}"/>
              </a:ext>
            </a:extLst>
          </p:cNvPr>
          <p:cNvSpPr txBox="1"/>
          <p:nvPr/>
        </p:nvSpPr>
        <p:spPr>
          <a:xfrm>
            <a:off x="5212405" y="5701396"/>
            <a:ext cx="18958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Refined interference</a:t>
            </a:r>
          </a:p>
        </p:txBody>
      </p:sp>
      <p:cxnSp>
        <p:nvCxnSpPr>
          <p:cNvPr id="59" name="Straight Connector 58">
            <a:extLst>
              <a:ext uri="{FF2B5EF4-FFF2-40B4-BE49-F238E27FC236}">
                <a16:creationId xmlns:a16="http://schemas.microsoft.com/office/drawing/2014/main" id="{490111A2-17AB-4863-A69C-DBC58F01B5BB}"/>
              </a:ext>
            </a:extLst>
          </p:cNvPr>
          <p:cNvCxnSpPr>
            <a:cxnSpLocks/>
            <a:stCxn id="61" idx="1"/>
            <a:endCxn id="61" idx="5"/>
          </p:cNvCxnSpPr>
          <p:nvPr/>
        </p:nvCxnSpPr>
        <p:spPr>
          <a:xfrm>
            <a:off x="2841726" y="4791105"/>
            <a:ext cx="259290" cy="261152"/>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66E3444-B8B9-41B9-B1BF-CE105B518662}"/>
              </a:ext>
            </a:extLst>
          </p:cNvPr>
          <p:cNvCxnSpPr>
            <a:cxnSpLocks/>
            <a:stCxn id="61" idx="7"/>
            <a:endCxn id="61" idx="3"/>
          </p:cNvCxnSpPr>
          <p:nvPr/>
        </p:nvCxnSpPr>
        <p:spPr>
          <a:xfrm flipH="1">
            <a:off x="2841726" y="4791105"/>
            <a:ext cx="259290" cy="261152"/>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1C8AB0B-FF00-4C9D-8157-A1E999769D0F}"/>
              </a:ext>
            </a:extLst>
          </p:cNvPr>
          <p:cNvSpPr/>
          <p:nvPr/>
        </p:nvSpPr>
        <p:spPr>
          <a:xfrm>
            <a:off x="2788025" y="4737019"/>
            <a:ext cx="366692" cy="36932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2" name="Straight Connector 61">
            <a:extLst>
              <a:ext uri="{FF2B5EF4-FFF2-40B4-BE49-F238E27FC236}">
                <a16:creationId xmlns:a16="http://schemas.microsoft.com/office/drawing/2014/main" id="{89095899-6BB7-40EE-8DE9-1FD2E3149F58}"/>
              </a:ext>
            </a:extLst>
          </p:cNvPr>
          <p:cNvCxnSpPr>
            <a:cxnSpLocks/>
            <a:stCxn id="64" idx="1"/>
            <a:endCxn id="64" idx="5"/>
          </p:cNvCxnSpPr>
          <p:nvPr/>
        </p:nvCxnSpPr>
        <p:spPr>
          <a:xfrm>
            <a:off x="5144126" y="5349298"/>
            <a:ext cx="259290" cy="261152"/>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17E68BB-1443-4B09-AE00-F7F74025F3D8}"/>
              </a:ext>
            </a:extLst>
          </p:cNvPr>
          <p:cNvCxnSpPr>
            <a:cxnSpLocks/>
            <a:stCxn id="64" idx="7"/>
            <a:endCxn id="64" idx="3"/>
          </p:cNvCxnSpPr>
          <p:nvPr/>
        </p:nvCxnSpPr>
        <p:spPr>
          <a:xfrm flipH="1">
            <a:off x="5144126" y="5349298"/>
            <a:ext cx="259290" cy="261152"/>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C3F525C-A3A5-4668-A9CE-0A4681FDE4DF}"/>
              </a:ext>
            </a:extLst>
          </p:cNvPr>
          <p:cNvSpPr/>
          <p:nvPr/>
        </p:nvSpPr>
        <p:spPr>
          <a:xfrm>
            <a:off x="5090425" y="5295212"/>
            <a:ext cx="366692" cy="36932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TextBox 64">
            <a:extLst>
              <a:ext uri="{FF2B5EF4-FFF2-40B4-BE49-F238E27FC236}">
                <a16:creationId xmlns:a16="http://schemas.microsoft.com/office/drawing/2014/main" id="{D4FA459B-AEA3-4D9C-BF62-5F85B530D133}"/>
              </a:ext>
            </a:extLst>
          </p:cNvPr>
          <p:cNvSpPr txBox="1"/>
          <p:nvPr/>
        </p:nvSpPr>
        <p:spPr>
          <a:xfrm>
            <a:off x="444201" y="2769011"/>
            <a:ext cx="4411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PI</a:t>
            </a:r>
          </a:p>
        </p:txBody>
      </p:sp>
      <p:sp>
        <p:nvSpPr>
          <p:cNvPr id="66" name="TextBox 65">
            <a:extLst>
              <a:ext uri="{FF2B5EF4-FFF2-40B4-BE49-F238E27FC236}">
                <a16:creationId xmlns:a16="http://schemas.microsoft.com/office/drawing/2014/main" id="{F2A83832-B64D-4D2E-92A5-A200C553A375}"/>
              </a:ext>
            </a:extLst>
          </p:cNvPr>
          <p:cNvSpPr txBox="1"/>
          <p:nvPr/>
        </p:nvSpPr>
        <p:spPr>
          <a:xfrm>
            <a:off x="503744" y="5036059"/>
            <a:ext cx="18779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CSI Features (</a:t>
            </a:r>
            <a:r>
              <a:rPr kumimoji="0" lang="en-US" sz="1800" b="1" i="1" u="none" strike="noStrike" kern="1200" cap="none" spc="0" normalizeH="0" baseline="0" noProof="0" dirty="0">
                <a:ln>
                  <a:noFill/>
                </a:ln>
                <a:solidFill>
                  <a:prstClr val="black"/>
                </a:solidFill>
                <a:effectLst/>
                <a:uLnTx/>
                <a:uFillTx/>
                <a:latin typeface="Calibri"/>
                <a:ea typeface="+mn-ea"/>
                <a:cs typeface="+mn-cs"/>
              </a:rPr>
              <a:t>M</a:t>
            </a:r>
            <a:r>
              <a:rPr kumimoji="0" lang="en-US" sz="1800" b="1" i="1" u="none" strike="noStrike" kern="1200" cap="none" spc="0" normalizeH="0" baseline="-25000" noProof="0" dirty="0">
                <a:ln>
                  <a:noFill/>
                </a:ln>
                <a:solidFill>
                  <a:prstClr val="black"/>
                </a:solidFill>
                <a:effectLst/>
                <a:uLnTx/>
                <a:uFillTx/>
                <a:latin typeface="Calibri"/>
                <a:ea typeface="+mn-ea"/>
                <a:cs typeface="+mn-cs"/>
              </a:rPr>
              <a:t>2</a:t>
            </a:r>
            <a:r>
              <a:rPr kumimoji="0" lang="en-US" sz="1800" b="1" i="0" u="none" strike="noStrike" kern="1200" cap="none" spc="0" normalizeH="0" baseline="0" noProof="0" dirty="0">
                <a:ln>
                  <a:noFill/>
                </a:ln>
                <a:solidFill>
                  <a:prstClr val="black"/>
                </a:solidFill>
                <a:effectLst/>
                <a:uLnTx/>
                <a:uFillTx/>
                <a:latin typeface="Calibri"/>
                <a:ea typeface="+mn-ea"/>
                <a:cs typeface="+mn-cs"/>
              </a:rPr>
              <a:t>)</a:t>
            </a:r>
          </a:p>
        </p:txBody>
      </p:sp>
      <p:sp>
        <p:nvSpPr>
          <p:cNvPr id="3" name="TextBox 2">
            <a:extLst>
              <a:ext uri="{FF2B5EF4-FFF2-40B4-BE49-F238E27FC236}">
                <a16:creationId xmlns:a16="http://schemas.microsoft.com/office/drawing/2014/main" id="{56DD2436-F454-79AB-94E5-C219F7E9C7BB}"/>
              </a:ext>
            </a:extLst>
          </p:cNvPr>
          <p:cNvSpPr txBox="1"/>
          <p:nvPr/>
        </p:nvSpPr>
        <p:spPr>
          <a:xfrm>
            <a:off x="223532" y="3987453"/>
            <a:ext cx="2739252" cy="523220"/>
          </a:xfrm>
          <a:prstGeom prst="rect">
            <a:avLst/>
          </a:prstGeom>
          <a:noFill/>
        </p:spPr>
        <p:txBody>
          <a:bodyPr wrap="square" rtlCol="0">
            <a:spAutoFit/>
          </a:bodyPr>
          <a:lstStyle/>
          <a:p>
            <a:r>
              <a:rPr lang="en-US" sz="2800" b="1" dirty="0">
                <a:ln w="0"/>
                <a:solidFill>
                  <a:schemeClr val="accent1"/>
                </a:solidFill>
                <a:effectLst>
                  <a:outerShdw blurRad="38100" dist="25400" dir="5400000" algn="ctr" rotWithShape="0">
                    <a:srgbClr val="6E747A">
                      <a:alpha val="43000"/>
                    </a:srgbClr>
                  </a:outerShdw>
                </a:effectLst>
              </a:rPr>
              <a:t>Refinement NN</a:t>
            </a:r>
          </a:p>
        </p:txBody>
      </p:sp>
      <p:graphicFrame>
        <p:nvGraphicFramePr>
          <p:cNvPr id="99" name="Table 4">
            <a:extLst>
              <a:ext uri="{FF2B5EF4-FFF2-40B4-BE49-F238E27FC236}">
                <a16:creationId xmlns:a16="http://schemas.microsoft.com/office/drawing/2014/main" id="{D5CA43BA-AC2E-4693-4EEE-C1696EB4CCBB}"/>
              </a:ext>
            </a:extLst>
          </p:cNvPr>
          <p:cNvGraphicFramePr>
            <a:graphicFrameLocks noGrp="1"/>
          </p:cNvGraphicFramePr>
          <p:nvPr>
            <p:extLst>
              <p:ext uri="{D42A27DB-BD31-4B8C-83A1-F6EECF244321}">
                <p14:modId xmlns:p14="http://schemas.microsoft.com/office/powerpoint/2010/main" val="2609061916"/>
              </p:ext>
            </p:extLst>
          </p:nvPr>
        </p:nvGraphicFramePr>
        <p:xfrm>
          <a:off x="1185577" y="2360661"/>
          <a:ext cx="2002595" cy="1097280"/>
        </p:xfrm>
        <a:graphic>
          <a:graphicData uri="http://schemas.openxmlformats.org/drawingml/2006/table">
            <a:tbl>
              <a:tblPr firstRow="1" bandRow="1"/>
              <a:tblGrid>
                <a:gridCol w="286085">
                  <a:extLst>
                    <a:ext uri="{9D8B030D-6E8A-4147-A177-3AD203B41FA5}">
                      <a16:colId xmlns:a16="http://schemas.microsoft.com/office/drawing/2014/main" val="3098403493"/>
                    </a:ext>
                  </a:extLst>
                </a:gridCol>
                <a:gridCol w="286085">
                  <a:extLst>
                    <a:ext uri="{9D8B030D-6E8A-4147-A177-3AD203B41FA5}">
                      <a16:colId xmlns:a16="http://schemas.microsoft.com/office/drawing/2014/main" val="1660547895"/>
                    </a:ext>
                  </a:extLst>
                </a:gridCol>
                <a:gridCol w="286085">
                  <a:extLst>
                    <a:ext uri="{9D8B030D-6E8A-4147-A177-3AD203B41FA5}">
                      <a16:colId xmlns:a16="http://schemas.microsoft.com/office/drawing/2014/main" val="522299467"/>
                    </a:ext>
                  </a:extLst>
                </a:gridCol>
                <a:gridCol w="286085">
                  <a:extLst>
                    <a:ext uri="{9D8B030D-6E8A-4147-A177-3AD203B41FA5}">
                      <a16:colId xmlns:a16="http://schemas.microsoft.com/office/drawing/2014/main" val="3626149806"/>
                    </a:ext>
                  </a:extLst>
                </a:gridCol>
                <a:gridCol w="286085">
                  <a:extLst>
                    <a:ext uri="{9D8B030D-6E8A-4147-A177-3AD203B41FA5}">
                      <a16:colId xmlns:a16="http://schemas.microsoft.com/office/drawing/2014/main" val="3139136028"/>
                    </a:ext>
                  </a:extLst>
                </a:gridCol>
                <a:gridCol w="286085">
                  <a:extLst>
                    <a:ext uri="{9D8B030D-6E8A-4147-A177-3AD203B41FA5}">
                      <a16:colId xmlns:a16="http://schemas.microsoft.com/office/drawing/2014/main" val="2782520906"/>
                    </a:ext>
                  </a:extLst>
                </a:gridCol>
                <a:gridCol w="286085">
                  <a:extLst>
                    <a:ext uri="{9D8B030D-6E8A-4147-A177-3AD203B41FA5}">
                      <a16:colId xmlns:a16="http://schemas.microsoft.com/office/drawing/2014/main" val="902509021"/>
                    </a:ext>
                  </a:extLst>
                </a:gridCol>
              </a:tblGrid>
              <a:tr h="264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12700" cmpd="sng">
                      <a:noFill/>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099653917"/>
                  </a:ext>
                </a:extLst>
              </a:tr>
              <a:tr h="264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12700" cmpd="sng">
                      <a:noFill/>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2968848031"/>
                  </a:ext>
                </a:extLst>
              </a:tr>
              <a:tr h="264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12700" cmpd="sng">
                      <a:noFill/>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b="1" dirty="0">
                          <a:solidFill>
                            <a:schemeClr val="bg1"/>
                          </a:solidFill>
                        </a:rPr>
                        <a:t>0</a:t>
                      </a: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569749059"/>
                  </a:ext>
                </a:extLst>
              </a:tr>
            </a:tbl>
          </a:graphicData>
        </a:graphic>
      </p:graphicFrame>
      <p:sp>
        <p:nvSpPr>
          <p:cNvPr id="100" name="TextBox 99">
            <a:extLst>
              <a:ext uri="{FF2B5EF4-FFF2-40B4-BE49-F238E27FC236}">
                <a16:creationId xmlns:a16="http://schemas.microsoft.com/office/drawing/2014/main" id="{E0A19584-358F-3C70-B943-2DE339715198}"/>
              </a:ext>
            </a:extLst>
          </p:cNvPr>
          <p:cNvSpPr txBox="1"/>
          <p:nvPr/>
        </p:nvSpPr>
        <p:spPr>
          <a:xfrm>
            <a:off x="1054160" y="1953182"/>
            <a:ext cx="22352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Intermediate grid</a:t>
            </a:r>
          </a:p>
        </p:txBody>
      </p:sp>
      <p:cxnSp>
        <p:nvCxnSpPr>
          <p:cNvPr id="101" name="Straight Arrow Connector 100">
            <a:extLst>
              <a:ext uri="{FF2B5EF4-FFF2-40B4-BE49-F238E27FC236}">
                <a16:creationId xmlns:a16="http://schemas.microsoft.com/office/drawing/2014/main" id="{3798CA35-C503-C84B-C68C-CFCEC4780419}"/>
              </a:ext>
            </a:extLst>
          </p:cNvPr>
          <p:cNvCxnSpPr>
            <a:cxnSpLocks/>
          </p:cNvCxnSpPr>
          <p:nvPr/>
        </p:nvCxnSpPr>
        <p:spPr>
          <a:xfrm>
            <a:off x="856344" y="2938188"/>
            <a:ext cx="279877" cy="0"/>
          </a:xfrm>
          <a:prstGeom prst="straightConnector1">
            <a:avLst/>
          </a:prstGeom>
          <a:noFill/>
          <a:ln w="28575" cap="flat" cmpd="sng" algn="ctr">
            <a:solidFill>
              <a:sysClr val="windowText" lastClr="000000"/>
            </a:solidFill>
            <a:prstDash val="solid"/>
            <a:miter lim="800000"/>
            <a:tailEnd type="triangle"/>
          </a:ln>
          <a:effectLst/>
        </p:spPr>
      </p:cxnSp>
      <p:sp>
        <p:nvSpPr>
          <p:cNvPr id="103" name="Arc 102">
            <a:extLst>
              <a:ext uri="{FF2B5EF4-FFF2-40B4-BE49-F238E27FC236}">
                <a16:creationId xmlns:a16="http://schemas.microsoft.com/office/drawing/2014/main" id="{2E6C1CC7-625C-B70D-23BD-8D4890710C72}"/>
              </a:ext>
            </a:extLst>
          </p:cNvPr>
          <p:cNvSpPr/>
          <p:nvPr/>
        </p:nvSpPr>
        <p:spPr>
          <a:xfrm>
            <a:off x="1410760" y="3327976"/>
            <a:ext cx="472000" cy="285890"/>
          </a:xfrm>
          <a:prstGeom prst="arc">
            <a:avLst>
              <a:gd name="adj1" fmla="val 242203"/>
              <a:gd name="adj2" fmla="val 10864307"/>
            </a:avLst>
          </a:prstGeom>
          <a:noFill/>
          <a:ln w="28575" cap="flat" cmpd="sng" algn="ctr">
            <a:solidFill>
              <a:sysClr val="windowText" lastClr="000000"/>
            </a:solidFill>
            <a:prstDash val="solid"/>
            <a:miter lim="800000"/>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4" name="Arc 103">
            <a:extLst>
              <a:ext uri="{FF2B5EF4-FFF2-40B4-BE49-F238E27FC236}">
                <a16:creationId xmlns:a16="http://schemas.microsoft.com/office/drawing/2014/main" id="{1C49EFE4-33C5-BEB5-5FDE-FFEE9D9132FD}"/>
              </a:ext>
            </a:extLst>
          </p:cNvPr>
          <p:cNvSpPr/>
          <p:nvPr/>
        </p:nvSpPr>
        <p:spPr>
          <a:xfrm rot="21428506">
            <a:off x="2034969" y="3338847"/>
            <a:ext cx="472000" cy="285890"/>
          </a:xfrm>
          <a:prstGeom prst="arc">
            <a:avLst>
              <a:gd name="adj1" fmla="val 242203"/>
              <a:gd name="adj2" fmla="val 10864307"/>
            </a:avLst>
          </a:prstGeom>
          <a:noFill/>
          <a:ln w="28575" cap="flat" cmpd="sng" algn="ctr">
            <a:solidFill>
              <a:sysClr val="windowText" lastClr="000000"/>
            </a:solidFill>
            <a:prstDash val="solid"/>
            <a:miter lim="800000"/>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105" name="Table 4">
            <a:extLst>
              <a:ext uri="{FF2B5EF4-FFF2-40B4-BE49-F238E27FC236}">
                <a16:creationId xmlns:a16="http://schemas.microsoft.com/office/drawing/2014/main" id="{7A1239F0-B6E3-E4BA-DDA5-D312C81C49B7}"/>
              </a:ext>
            </a:extLst>
          </p:cNvPr>
          <p:cNvGraphicFramePr>
            <a:graphicFrameLocks noGrp="1"/>
          </p:cNvGraphicFramePr>
          <p:nvPr>
            <p:extLst>
              <p:ext uri="{D42A27DB-BD31-4B8C-83A1-F6EECF244321}">
                <p14:modId xmlns:p14="http://schemas.microsoft.com/office/powerpoint/2010/main" val="3314867069"/>
              </p:ext>
            </p:extLst>
          </p:nvPr>
        </p:nvGraphicFramePr>
        <p:xfrm>
          <a:off x="3613309" y="2335649"/>
          <a:ext cx="1249680" cy="1097280"/>
        </p:xfrm>
        <a:graphic>
          <a:graphicData uri="http://schemas.openxmlformats.org/drawingml/2006/table">
            <a:tbl>
              <a:tblPr firstRow="1" bandRow="1"/>
              <a:tblGrid>
                <a:gridCol w="208280">
                  <a:extLst>
                    <a:ext uri="{9D8B030D-6E8A-4147-A177-3AD203B41FA5}">
                      <a16:colId xmlns:a16="http://schemas.microsoft.com/office/drawing/2014/main" val="3098403493"/>
                    </a:ext>
                  </a:extLst>
                </a:gridCol>
                <a:gridCol w="208280">
                  <a:extLst>
                    <a:ext uri="{9D8B030D-6E8A-4147-A177-3AD203B41FA5}">
                      <a16:colId xmlns:a16="http://schemas.microsoft.com/office/drawing/2014/main" val="1660547895"/>
                    </a:ext>
                  </a:extLst>
                </a:gridCol>
                <a:gridCol w="208280">
                  <a:extLst>
                    <a:ext uri="{9D8B030D-6E8A-4147-A177-3AD203B41FA5}">
                      <a16:colId xmlns:a16="http://schemas.microsoft.com/office/drawing/2014/main" val="522299467"/>
                    </a:ext>
                  </a:extLst>
                </a:gridCol>
                <a:gridCol w="208280">
                  <a:extLst>
                    <a:ext uri="{9D8B030D-6E8A-4147-A177-3AD203B41FA5}">
                      <a16:colId xmlns:a16="http://schemas.microsoft.com/office/drawing/2014/main" val="1407864527"/>
                    </a:ext>
                  </a:extLst>
                </a:gridCol>
                <a:gridCol w="208280">
                  <a:extLst>
                    <a:ext uri="{9D8B030D-6E8A-4147-A177-3AD203B41FA5}">
                      <a16:colId xmlns:a16="http://schemas.microsoft.com/office/drawing/2014/main" val="3722131307"/>
                    </a:ext>
                  </a:extLst>
                </a:gridCol>
                <a:gridCol w="208280">
                  <a:extLst>
                    <a:ext uri="{9D8B030D-6E8A-4147-A177-3AD203B41FA5}">
                      <a16:colId xmlns:a16="http://schemas.microsoft.com/office/drawing/2014/main" val="2137019889"/>
                    </a:ext>
                  </a:extLst>
                </a:gridCol>
              </a:tblGrid>
              <a:tr h="26452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b="1" dirty="0">
                        <a:solidFill>
                          <a:schemeClr val="bg1"/>
                        </a:solidFill>
                      </a:endParaRPr>
                    </a:p>
                  </a:txBody>
                  <a:tcPr>
                    <a:lnL w="12700" cmpd="sng">
                      <a:noFill/>
                    </a:lnL>
                    <a:lnR w="38100" cap="flat" cmpd="sng" algn="ctr">
                      <a:solidFill>
                        <a:sysClr val="window" lastClr="FFFFFF"/>
                      </a:solidFill>
                      <a:prstDash val="solid"/>
                      <a:round/>
                      <a:headEnd type="none" w="med" len="med"/>
                      <a:tailEnd type="none" w="med" len="med"/>
                    </a:lnR>
                    <a:lnT w="12700" cmpd="sng">
                      <a:no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mpd="sng">
                      <a:no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mpd="sng">
                      <a:no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mpd="sng">
                      <a:no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mpd="sng">
                      <a:no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12700" cmpd="sng">
                      <a:no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963092160"/>
                  </a:ext>
                </a:extLst>
              </a:tr>
              <a:tr h="264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12700" cmpd="sng">
                      <a:noFill/>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917286286"/>
                  </a:ext>
                </a:extLst>
              </a:tr>
              <a:tr h="2645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12700" cmpd="sng">
                      <a:noFill/>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b="1" dirty="0">
                        <a:solidFill>
                          <a:schemeClr val="bg1"/>
                        </a:solidFill>
                      </a:endParaRPr>
                    </a:p>
                  </a:txBody>
                  <a:tcP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4099653917"/>
                  </a:ext>
                </a:extLst>
              </a:tr>
            </a:tbl>
          </a:graphicData>
        </a:graphic>
      </p:graphicFrame>
      <p:cxnSp>
        <p:nvCxnSpPr>
          <p:cNvPr id="106" name="Straight Arrow Connector 105">
            <a:extLst>
              <a:ext uri="{FF2B5EF4-FFF2-40B4-BE49-F238E27FC236}">
                <a16:creationId xmlns:a16="http://schemas.microsoft.com/office/drawing/2014/main" id="{50FD84D4-5216-DC35-13AA-F08D13724F3F}"/>
              </a:ext>
            </a:extLst>
          </p:cNvPr>
          <p:cNvCxnSpPr>
            <a:cxnSpLocks/>
          </p:cNvCxnSpPr>
          <p:nvPr/>
        </p:nvCxnSpPr>
        <p:spPr>
          <a:xfrm>
            <a:off x="3243436" y="2512792"/>
            <a:ext cx="341355" cy="0"/>
          </a:xfrm>
          <a:prstGeom prst="straightConnector1">
            <a:avLst/>
          </a:prstGeom>
          <a:noFill/>
          <a:ln w="28575" cap="flat" cmpd="sng" algn="ctr">
            <a:solidFill>
              <a:sysClr val="windowText" lastClr="000000"/>
            </a:solidFill>
            <a:prstDash val="solid"/>
            <a:miter lim="800000"/>
            <a:tailEnd type="triangle"/>
          </a:ln>
          <a:effectLst/>
        </p:spPr>
      </p:cxnSp>
      <p:sp>
        <p:nvSpPr>
          <p:cNvPr id="107" name="Arc 106">
            <a:extLst>
              <a:ext uri="{FF2B5EF4-FFF2-40B4-BE49-F238E27FC236}">
                <a16:creationId xmlns:a16="http://schemas.microsoft.com/office/drawing/2014/main" id="{4FC17997-E2C5-EFE2-7B84-9B928A2C9782}"/>
              </a:ext>
            </a:extLst>
          </p:cNvPr>
          <p:cNvSpPr/>
          <p:nvPr/>
        </p:nvSpPr>
        <p:spPr>
          <a:xfrm rot="21428506">
            <a:off x="2631792" y="3342891"/>
            <a:ext cx="472000" cy="285890"/>
          </a:xfrm>
          <a:prstGeom prst="arc">
            <a:avLst>
              <a:gd name="adj1" fmla="val 242203"/>
              <a:gd name="adj2" fmla="val 10864307"/>
            </a:avLst>
          </a:prstGeom>
          <a:noFill/>
          <a:ln w="28575" cap="flat" cmpd="sng" algn="ctr">
            <a:solidFill>
              <a:sysClr val="windowText" lastClr="000000"/>
            </a:solidFill>
            <a:prstDash val="solid"/>
            <a:miter lim="800000"/>
            <a:headEnd type="triangl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 name="Flowchart: Or 107">
            <a:extLst>
              <a:ext uri="{FF2B5EF4-FFF2-40B4-BE49-F238E27FC236}">
                <a16:creationId xmlns:a16="http://schemas.microsoft.com/office/drawing/2014/main" id="{411D000C-CE86-8948-0744-0DDC33FAA140}"/>
              </a:ext>
            </a:extLst>
          </p:cNvPr>
          <p:cNvSpPr/>
          <p:nvPr/>
        </p:nvSpPr>
        <p:spPr>
          <a:xfrm>
            <a:off x="3369273" y="3025765"/>
            <a:ext cx="168205" cy="180590"/>
          </a:xfrm>
          <a:prstGeom prst="flowChartOr">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9" name="Straight Arrow Connector 108">
            <a:extLst>
              <a:ext uri="{FF2B5EF4-FFF2-40B4-BE49-F238E27FC236}">
                <a16:creationId xmlns:a16="http://schemas.microsoft.com/office/drawing/2014/main" id="{E9B8C34F-A58A-6A59-6062-46AB23212049}"/>
              </a:ext>
            </a:extLst>
          </p:cNvPr>
          <p:cNvCxnSpPr>
            <a:cxnSpLocks/>
            <a:endCxn id="108" idx="1"/>
          </p:cNvCxnSpPr>
          <p:nvPr/>
        </p:nvCxnSpPr>
        <p:spPr>
          <a:xfrm>
            <a:off x="3201238" y="2896424"/>
            <a:ext cx="192668" cy="155788"/>
          </a:xfrm>
          <a:prstGeom prst="straightConnector1">
            <a:avLst/>
          </a:prstGeom>
          <a:noFill/>
          <a:ln w="1905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id="{5E9BCD1B-C528-9D82-2E1A-7EF6BE4463EB}"/>
              </a:ext>
            </a:extLst>
          </p:cNvPr>
          <p:cNvCxnSpPr>
            <a:cxnSpLocks/>
            <a:endCxn id="108" idx="3"/>
          </p:cNvCxnSpPr>
          <p:nvPr/>
        </p:nvCxnSpPr>
        <p:spPr>
          <a:xfrm flipV="1">
            <a:off x="3227462" y="3179908"/>
            <a:ext cx="166444" cy="155788"/>
          </a:xfrm>
          <a:prstGeom prst="straightConnector1">
            <a:avLst/>
          </a:prstGeom>
          <a:noFill/>
          <a:ln w="19050" cap="flat" cmpd="sng" algn="ctr">
            <a:solidFill>
              <a:sysClr val="windowText" lastClr="000000"/>
            </a:solidFill>
            <a:prstDash val="solid"/>
            <a:miter lim="800000"/>
            <a:tailEnd type="triangle"/>
          </a:ln>
          <a:effectLst/>
        </p:spPr>
      </p:cxnSp>
      <p:cxnSp>
        <p:nvCxnSpPr>
          <p:cNvPr id="113" name="Straight Arrow Connector 112">
            <a:extLst>
              <a:ext uri="{FF2B5EF4-FFF2-40B4-BE49-F238E27FC236}">
                <a16:creationId xmlns:a16="http://schemas.microsoft.com/office/drawing/2014/main" id="{784D9F0E-2D74-34D6-33B9-A07C576DA4D1}"/>
              </a:ext>
            </a:extLst>
          </p:cNvPr>
          <p:cNvCxnSpPr>
            <a:stCxn id="108" idx="6"/>
          </p:cNvCxnSpPr>
          <p:nvPr/>
        </p:nvCxnSpPr>
        <p:spPr>
          <a:xfrm>
            <a:off x="3537478" y="3116060"/>
            <a:ext cx="185653" cy="86832"/>
          </a:xfrm>
          <a:prstGeom prst="straightConnector1">
            <a:avLst/>
          </a:prstGeom>
          <a:noFill/>
          <a:ln w="19050" cap="flat" cmpd="sng" algn="ctr">
            <a:solidFill>
              <a:sysClr val="windowText" lastClr="000000"/>
            </a:solidFill>
            <a:prstDash val="solid"/>
            <a:miter lim="800000"/>
            <a:tailEnd type="triangle"/>
          </a:ln>
          <a:effectLst/>
        </p:spPr>
      </p:cxnSp>
      <p:sp>
        <p:nvSpPr>
          <p:cNvPr id="114" name="TextBox 113">
            <a:extLst>
              <a:ext uri="{FF2B5EF4-FFF2-40B4-BE49-F238E27FC236}">
                <a16:creationId xmlns:a16="http://schemas.microsoft.com/office/drawing/2014/main" id="{1171E02E-7149-3151-EAC8-A111ED2AA75C}"/>
              </a:ext>
            </a:extLst>
          </p:cNvPr>
          <p:cNvSpPr txBox="1"/>
          <p:nvPr/>
        </p:nvSpPr>
        <p:spPr>
          <a:xfrm>
            <a:off x="3732849" y="1970802"/>
            <a:ext cx="9247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Output</a:t>
            </a:r>
          </a:p>
        </p:txBody>
      </p:sp>
      <p:sp>
        <p:nvSpPr>
          <p:cNvPr id="115" name="Rectangle 114">
            <a:extLst>
              <a:ext uri="{FF2B5EF4-FFF2-40B4-BE49-F238E27FC236}">
                <a16:creationId xmlns:a16="http://schemas.microsoft.com/office/drawing/2014/main" id="{E79D3615-0C9B-7B50-DAB9-6850D4A16E1C}"/>
              </a:ext>
            </a:extLst>
          </p:cNvPr>
          <p:cNvSpPr/>
          <p:nvPr/>
        </p:nvSpPr>
        <p:spPr>
          <a:xfrm>
            <a:off x="1174629" y="2719437"/>
            <a:ext cx="299015" cy="359713"/>
          </a:xfrm>
          <a:prstGeom prst="rect">
            <a:avLst/>
          </a:prstGeom>
          <a:solidFill>
            <a:sysClr val="window" lastClr="FFFFFF">
              <a:alpha val="0"/>
            </a:sysClr>
          </a:solidFill>
          <a:ln w="25400" cap="flat" cmpd="sng" algn="ctr">
            <a:solidFill>
              <a:srgbClr val="4472C4"/>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AFCD1F4-7CA6-20DC-65FF-2965499E4B26}"/>
              </a:ext>
            </a:extLst>
          </p:cNvPr>
          <p:cNvSpPr/>
          <p:nvPr/>
        </p:nvSpPr>
        <p:spPr>
          <a:xfrm>
            <a:off x="1174628" y="3079645"/>
            <a:ext cx="299015" cy="359713"/>
          </a:xfrm>
          <a:prstGeom prst="rect">
            <a:avLst/>
          </a:prstGeom>
          <a:solidFill>
            <a:sysClr val="window" lastClr="FFFFFF">
              <a:alpha val="0"/>
            </a:sysClr>
          </a:solidFill>
          <a:ln w="25400" cap="flat" cmpd="sng" algn="ctr">
            <a:solidFill>
              <a:srgbClr val="4472C4"/>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67345FD1-C0E6-FCDD-DF38-9DF4C3785BBB}"/>
              </a:ext>
            </a:extLst>
          </p:cNvPr>
          <p:cNvSpPr/>
          <p:nvPr/>
        </p:nvSpPr>
        <p:spPr>
          <a:xfrm>
            <a:off x="1759366" y="2719437"/>
            <a:ext cx="299015" cy="359713"/>
          </a:xfrm>
          <a:prstGeom prst="rect">
            <a:avLst/>
          </a:prstGeom>
          <a:solidFill>
            <a:sysClr val="window" lastClr="FFFFFF">
              <a:alpha val="0"/>
            </a:sysClr>
          </a:solidFill>
          <a:ln w="25400" cap="flat" cmpd="sng" algn="ctr">
            <a:solidFill>
              <a:srgbClr val="4472C4"/>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994C29FE-4044-93BB-9DC9-1CEA43EB2B55}"/>
              </a:ext>
            </a:extLst>
          </p:cNvPr>
          <p:cNvSpPr/>
          <p:nvPr/>
        </p:nvSpPr>
        <p:spPr>
          <a:xfrm>
            <a:off x="1759365" y="3079645"/>
            <a:ext cx="299015" cy="359713"/>
          </a:xfrm>
          <a:prstGeom prst="rect">
            <a:avLst/>
          </a:prstGeom>
          <a:solidFill>
            <a:sysClr val="window" lastClr="FFFFFF">
              <a:alpha val="0"/>
            </a:sysClr>
          </a:solidFill>
          <a:ln w="25400" cap="flat" cmpd="sng" algn="ctr">
            <a:solidFill>
              <a:srgbClr val="4472C4"/>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54DD4C75-9ADD-818E-0B12-4F57C4DDE82E}"/>
              </a:ext>
            </a:extLst>
          </p:cNvPr>
          <p:cNvSpPr/>
          <p:nvPr/>
        </p:nvSpPr>
        <p:spPr>
          <a:xfrm>
            <a:off x="2323332" y="2719437"/>
            <a:ext cx="299015" cy="359713"/>
          </a:xfrm>
          <a:prstGeom prst="rect">
            <a:avLst/>
          </a:prstGeom>
          <a:solidFill>
            <a:sysClr val="window" lastClr="FFFFFF">
              <a:alpha val="0"/>
            </a:sysClr>
          </a:solidFill>
          <a:ln w="25400" cap="flat" cmpd="sng" algn="ctr">
            <a:solidFill>
              <a:srgbClr val="4472C4"/>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EB4EF425-0E28-AE0C-91C1-843935466D16}"/>
              </a:ext>
            </a:extLst>
          </p:cNvPr>
          <p:cNvSpPr/>
          <p:nvPr/>
        </p:nvSpPr>
        <p:spPr>
          <a:xfrm>
            <a:off x="2323331" y="3079645"/>
            <a:ext cx="299015" cy="359713"/>
          </a:xfrm>
          <a:prstGeom prst="rect">
            <a:avLst/>
          </a:prstGeom>
          <a:solidFill>
            <a:sysClr val="window" lastClr="FFFFFF">
              <a:alpha val="0"/>
            </a:sysClr>
          </a:solidFill>
          <a:ln w="25400" cap="flat" cmpd="sng" algn="ctr">
            <a:solidFill>
              <a:srgbClr val="4472C4"/>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A4353FE-2AD5-BCC4-4D2C-B5E4A2B2FCC8}"/>
              </a:ext>
            </a:extLst>
          </p:cNvPr>
          <p:cNvSpPr/>
          <p:nvPr/>
        </p:nvSpPr>
        <p:spPr>
          <a:xfrm>
            <a:off x="2908159" y="2719437"/>
            <a:ext cx="299015" cy="359713"/>
          </a:xfrm>
          <a:prstGeom prst="rect">
            <a:avLst/>
          </a:prstGeom>
          <a:solidFill>
            <a:sysClr val="window" lastClr="FFFFFF">
              <a:alpha val="0"/>
            </a:sysClr>
          </a:solidFill>
          <a:ln w="25400" cap="flat" cmpd="sng" algn="ctr">
            <a:solidFill>
              <a:srgbClr val="4472C4"/>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FBD98372-AF87-52C5-39C4-6F680CF8E85C}"/>
              </a:ext>
            </a:extLst>
          </p:cNvPr>
          <p:cNvSpPr/>
          <p:nvPr/>
        </p:nvSpPr>
        <p:spPr>
          <a:xfrm>
            <a:off x="2908158" y="3079645"/>
            <a:ext cx="299015" cy="359713"/>
          </a:xfrm>
          <a:prstGeom prst="rect">
            <a:avLst/>
          </a:prstGeom>
          <a:solidFill>
            <a:sysClr val="window" lastClr="FFFFFF">
              <a:alpha val="0"/>
            </a:sysClr>
          </a:solidFill>
          <a:ln w="25400" cap="flat" cmpd="sng" algn="ctr">
            <a:solidFill>
              <a:srgbClr val="4472C4"/>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5" name="Connector: Elbow 124">
            <a:extLst>
              <a:ext uri="{FF2B5EF4-FFF2-40B4-BE49-F238E27FC236}">
                <a16:creationId xmlns:a16="http://schemas.microsoft.com/office/drawing/2014/main" id="{8552E424-6591-74B6-7D0B-4D643AB64C4A}"/>
              </a:ext>
            </a:extLst>
          </p:cNvPr>
          <p:cNvCxnSpPr>
            <a:cxnSpLocks/>
            <a:stCxn id="105" idx="3"/>
            <a:endCxn id="61" idx="0"/>
          </p:cNvCxnSpPr>
          <p:nvPr/>
        </p:nvCxnSpPr>
        <p:spPr>
          <a:xfrm flipH="1">
            <a:off x="2971371" y="2884289"/>
            <a:ext cx="1891618" cy="1852730"/>
          </a:xfrm>
          <a:prstGeom prst="bentConnector4">
            <a:avLst>
              <a:gd name="adj1" fmla="val -12085"/>
              <a:gd name="adj2" fmla="val 52180"/>
            </a:avLst>
          </a:prstGeom>
          <a:ln w="38100">
            <a:tailEnd type="triangle"/>
          </a:ln>
        </p:spPr>
        <p:style>
          <a:lnRef idx="1">
            <a:schemeClr val="dk1"/>
          </a:lnRef>
          <a:fillRef idx="0">
            <a:schemeClr val="dk1"/>
          </a:fillRef>
          <a:effectRef idx="0">
            <a:schemeClr val="dk1"/>
          </a:effectRef>
          <a:fontRef idx="minor">
            <a:schemeClr val="tx1"/>
          </a:fontRef>
        </p:style>
      </p:cxnSp>
      <p:sp>
        <p:nvSpPr>
          <p:cNvPr id="131" name="TextBox 130">
            <a:extLst>
              <a:ext uri="{FF2B5EF4-FFF2-40B4-BE49-F238E27FC236}">
                <a16:creationId xmlns:a16="http://schemas.microsoft.com/office/drawing/2014/main" id="{848D74EE-C4F7-C942-A568-955378BA2C56}"/>
              </a:ext>
            </a:extLst>
          </p:cNvPr>
          <p:cNvSpPr txBox="1"/>
          <p:nvPr/>
        </p:nvSpPr>
        <p:spPr>
          <a:xfrm>
            <a:off x="4867244" y="2527092"/>
            <a:ext cx="18779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PI Features (</a:t>
            </a:r>
            <a:r>
              <a:rPr kumimoji="0" lang="en-US" sz="1800" b="1" i="1" u="none" strike="noStrike" kern="1200" cap="none" spc="0" normalizeH="0" baseline="0" noProof="0" dirty="0">
                <a:ln>
                  <a:noFill/>
                </a:ln>
                <a:solidFill>
                  <a:prstClr val="black"/>
                </a:solidFill>
                <a:effectLst/>
                <a:uLnTx/>
                <a:uFillTx/>
                <a:latin typeface="Calibri"/>
                <a:ea typeface="+mn-ea"/>
                <a:cs typeface="+mn-cs"/>
              </a:rPr>
              <a:t>M</a:t>
            </a:r>
            <a:r>
              <a:rPr kumimoji="0" lang="en-US" sz="1800" b="1" i="1" u="none" strike="noStrike" kern="1200" cap="none" spc="0" normalizeH="0" baseline="-25000" noProof="0" dirty="0">
                <a:ln>
                  <a:noFill/>
                </a:ln>
                <a:solidFill>
                  <a:prstClr val="black"/>
                </a:solidFill>
                <a:effectLst/>
                <a:uLnTx/>
                <a:uFillTx/>
                <a:latin typeface="Calibri"/>
                <a:ea typeface="+mn-ea"/>
                <a:cs typeface="+mn-cs"/>
              </a:rPr>
              <a:t>1</a:t>
            </a:r>
            <a:r>
              <a:rPr kumimoji="0" lang="en-US" sz="1800" b="1" i="0" u="none" strike="noStrike" kern="1200" cap="none" spc="0" normalizeH="0" baseline="0" noProof="0" dirty="0">
                <a:ln>
                  <a:noFill/>
                </a:ln>
                <a:solidFill>
                  <a:prstClr val="black"/>
                </a:solidFill>
                <a:effectLst/>
                <a:uLnTx/>
                <a:uFillTx/>
                <a:latin typeface="Calibri"/>
                <a:ea typeface="+mn-ea"/>
                <a:cs typeface="+mn-cs"/>
              </a:rPr>
              <a:t>)</a:t>
            </a:r>
          </a:p>
        </p:txBody>
      </p:sp>
      <p:sp>
        <p:nvSpPr>
          <p:cNvPr id="47" name="TextBox 46">
            <a:extLst>
              <a:ext uri="{FF2B5EF4-FFF2-40B4-BE49-F238E27FC236}">
                <a16:creationId xmlns:a16="http://schemas.microsoft.com/office/drawing/2014/main" id="{3D600EA2-240A-F35B-7E6A-541A8D33ADF4}"/>
              </a:ext>
            </a:extLst>
          </p:cNvPr>
          <p:cNvSpPr txBox="1"/>
          <p:nvPr/>
        </p:nvSpPr>
        <p:spPr>
          <a:xfrm>
            <a:off x="2028734" y="1322890"/>
            <a:ext cx="4578620" cy="523220"/>
          </a:xfrm>
          <a:prstGeom prst="rect">
            <a:avLst/>
          </a:prstGeom>
          <a:noFill/>
        </p:spPr>
        <p:txBody>
          <a:bodyPr wrap="square" rtlCol="0">
            <a:spAutoFit/>
          </a:bodyPr>
          <a:lstStyle/>
          <a:p>
            <a:r>
              <a:rPr lang="en-US" sz="2800" b="1" dirty="0">
                <a:ln w="0"/>
                <a:solidFill>
                  <a:schemeClr val="accent1"/>
                </a:solidFill>
                <a:effectLst>
                  <a:outerShdw blurRad="38100" dist="25400" dir="5400000" algn="ctr" rotWithShape="0">
                    <a:srgbClr val="6E747A">
                      <a:alpha val="43000"/>
                    </a:srgbClr>
                  </a:outerShdw>
                </a:effectLst>
              </a:rPr>
              <a:t>Regression NN</a:t>
            </a:r>
          </a:p>
        </p:txBody>
      </p:sp>
      <p:sp>
        <p:nvSpPr>
          <p:cNvPr id="67" name="Rectangle 66">
            <a:extLst>
              <a:ext uri="{FF2B5EF4-FFF2-40B4-BE49-F238E27FC236}">
                <a16:creationId xmlns:a16="http://schemas.microsoft.com/office/drawing/2014/main" id="{A233FE49-7434-63D1-06FF-E31A9AB9E224}"/>
              </a:ext>
            </a:extLst>
          </p:cNvPr>
          <p:cNvSpPr/>
          <p:nvPr/>
        </p:nvSpPr>
        <p:spPr bwMode="auto">
          <a:xfrm>
            <a:off x="7674965" y="2037606"/>
            <a:ext cx="4123006" cy="3935798"/>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68" name="Rectangle 67">
            <a:extLst>
              <a:ext uri="{FF2B5EF4-FFF2-40B4-BE49-F238E27FC236}">
                <a16:creationId xmlns:a16="http://schemas.microsoft.com/office/drawing/2014/main" id="{8C79E96A-3620-D7F2-13DD-0500687916D6}"/>
              </a:ext>
            </a:extLst>
          </p:cNvPr>
          <p:cNvSpPr/>
          <p:nvPr/>
        </p:nvSpPr>
        <p:spPr bwMode="auto">
          <a:xfrm>
            <a:off x="225779" y="4018806"/>
            <a:ext cx="6611414" cy="2507475"/>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78" name="TextBox 77">
            <a:extLst>
              <a:ext uri="{FF2B5EF4-FFF2-40B4-BE49-F238E27FC236}">
                <a16:creationId xmlns:a16="http://schemas.microsoft.com/office/drawing/2014/main" id="{BFD0295B-7A22-512B-BB53-2FA73375DA42}"/>
              </a:ext>
            </a:extLst>
          </p:cNvPr>
          <p:cNvSpPr txBox="1"/>
          <p:nvPr/>
        </p:nvSpPr>
        <p:spPr>
          <a:xfrm>
            <a:off x="7817953" y="1575903"/>
            <a:ext cx="3697256" cy="369332"/>
          </a:xfrm>
          <a:prstGeom prst="rect">
            <a:avLst/>
          </a:prstGeom>
          <a:noFill/>
        </p:spPr>
        <p:txBody>
          <a:bodyPr wrap="square" t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mn-ea"/>
                <a:cs typeface="+mn-cs"/>
              </a:rPr>
              <a:t>Attention based</a:t>
            </a:r>
            <a:r>
              <a:rPr kumimoji="0" lang="en-US" sz="2400" b="1" i="0" u="none" strike="noStrike" kern="1200" cap="none" spc="0" normalizeH="0" noProof="0" dirty="0">
                <a:ln>
                  <a:noFill/>
                </a:ln>
                <a:solidFill>
                  <a:srgbClr val="FF0000"/>
                </a:solidFill>
                <a:effectLst/>
                <a:uLnTx/>
                <a:uFillTx/>
                <a:latin typeface="Calibri"/>
                <a:ea typeface="+mn-ea"/>
                <a:cs typeface="+mn-cs"/>
              </a:rPr>
              <a:t> structure</a:t>
            </a:r>
            <a:endParaRPr kumimoji="0" lang="en-US" sz="2400" b="1" i="0" u="none" strike="noStrike" kern="1200" cap="none" spc="0" normalizeH="0" baseline="0" noProof="0" dirty="0">
              <a:ln>
                <a:noFill/>
              </a:ln>
              <a:solidFill>
                <a:srgbClr val="FF0000"/>
              </a:solidFill>
              <a:effectLst/>
              <a:uLnTx/>
              <a:uFillTx/>
              <a:latin typeface="Calibri"/>
              <a:ea typeface="+mn-ea"/>
              <a:cs typeface="+mn-cs"/>
            </a:endParaRPr>
          </a:p>
        </p:txBody>
      </p:sp>
      <p:cxnSp>
        <p:nvCxnSpPr>
          <p:cNvPr id="70" name="Straight Connector 69">
            <a:extLst>
              <a:ext uri="{FF2B5EF4-FFF2-40B4-BE49-F238E27FC236}">
                <a16:creationId xmlns:a16="http://schemas.microsoft.com/office/drawing/2014/main" id="{B93F3BC2-DC8E-DB41-866B-C71484C56CED}"/>
              </a:ext>
            </a:extLst>
          </p:cNvPr>
          <p:cNvCxnSpPr/>
          <p:nvPr/>
        </p:nvCxnSpPr>
        <p:spPr>
          <a:xfrm flipV="1">
            <a:off x="6837193" y="2037605"/>
            <a:ext cx="837772" cy="194650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2965299-EBD4-3940-DE31-5CB36430B725}"/>
              </a:ext>
            </a:extLst>
          </p:cNvPr>
          <p:cNvCxnSpPr>
            <a:cxnSpLocks/>
          </p:cNvCxnSpPr>
          <p:nvPr/>
        </p:nvCxnSpPr>
        <p:spPr>
          <a:xfrm flipV="1">
            <a:off x="6881563" y="5973403"/>
            <a:ext cx="793402" cy="55287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42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animEffect transition="in" filter="fade">
                                      <p:cBhvr>
                                        <p:cTn id="37" dur="500"/>
                                        <p:tgtEl>
                                          <p:spTgt spid="1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0"/>
                                        </p:tgtEl>
                                        <p:attrNameLst>
                                          <p:attrName>style.visibility</p:attrName>
                                        </p:attrNameLst>
                                      </p:cBhvr>
                                      <p:to>
                                        <p:strVal val="visible"/>
                                      </p:to>
                                    </p:set>
                                    <p:animEffect transition="in" filter="fade">
                                      <p:cBhvr>
                                        <p:cTn id="40" dur="500"/>
                                        <p:tgtEl>
                                          <p:spTgt spid="1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1"/>
                                        </p:tgtEl>
                                        <p:attrNameLst>
                                          <p:attrName>style.visibility</p:attrName>
                                        </p:attrNameLst>
                                      </p:cBhvr>
                                      <p:to>
                                        <p:strVal val="visible"/>
                                      </p:to>
                                    </p:set>
                                    <p:animEffect transition="in" filter="fade">
                                      <p:cBhvr>
                                        <p:cTn id="43" dur="500"/>
                                        <p:tgtEl>
                                          <p:spTgt spid="1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500"/>
                                        <p:tgtEl>
                                          <p:spTgt spid="1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fade">
                                      <p:cBhvr>
                                        <p:cTn id="49" dur="500"/>
                                        <p:tgtEl>
                                          <p:spTgt spid="100"/>
                                        </p:tgtEl>
                                      </p:cBhvr>
                                    </p:animEffect>
                                  </p:childTnLst>
                                </p:cTn>
                              </p:par>
                              <p:par>
                                <p:cTn id="50" presetID="10" presetClass="entr" presetSubtype="0" fill="hold" nodeType="withEffect">
                                  <p:stCondLst>
                                    <p:cond delay="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fade">
                                      <p:cBhvr>
                                        <p:cTn id="57" dur="500"/>
                                        <p:tgtEl>
                                          <p:spTgt spid="105"/>
                                        </p:tgtEl>
                                      </p:cBhvr>
                                    </p:animEffect>
                                  </p:childTnLst>
                                </p:cTn>
                              </p:par>
                              <p:par>
                                <p:cTn id="58" presetID="10" presetClass="entr" presetSubtype="0" fill="hold" nodeType="withEffect">
                                  <p:stCondLst>
                                    <p:cond delay="0"/>
                                  </p:stCondLst>
                                  <p:childTnLst>
                                    <p:set>
                                      <p:cBhvr>
                                        <p:cTn id="59" dur="1" fill="hold">
                                          <p:stCondLst>
                                            <p:cond delay="0"/>
                                          </p:stCondLst>
                                        </p:cTn>
                                        <p:tgtEl>
                                          <p:spTgt spid="106"/>
                                        </p:tgtEl>
                                        <p:attrNameLst>
                                          <p:attrName>style.visibility</p:attrName>
                                        </p:attrNameLst>
                                      </p:cBhvr>
                                      <p:to>
                                        <p:strVal val="visible"/>
                                      </p:to>
                                    </p:set>
                                    <p:animEffect transition="in" filter="fade">
                                      <p:cBhvr>
                                        <p:cTn id="60" dur="500"/>
                                        <p:tgtEl>
                                          <p:spTgt spid="106"/>
                                        </p:tgtEl>
                                      </p:cBhvr>
                                    </p:animEffect>
                                  </p:childTnLst>
                                </p:cTn>
                              </p:par>
                              <p:par>
                                <p:cTn id="61" presetID="10" presetClass="entr" presetSubtype="0" fill="hold" nodeType="with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500"/>
                                        <p:tgtEl>
                                          <p:spTgt spid="113"/>
                                        </p:tgtEl>
                                      </p:cBhvr>
                                    </p:animEffect>
                                  </p:childTnLst>
                                </p:cTn>
                              </p:par>
                              <p:par>
                                <p:cTn id="64" presetID="10" presetClass="entr" presetSubtype="0" fill="hold" nodeType="withEffect">
                                  <p:stCondLst>
                                    <p:cond delay="0"/>
                                  </p:stCondLst>
                                  <p:childTnLst>
                                    <p:set>
                                      <p:cBhvr>
                                        <p:cTn id="65" dur="1" fill="hold">
                                          <p:stCondLst>
                                            <p:cond delay="0"/>
                                          </p:stCondLst>
                                        </p:cTn>
                                        <p:tgtEl>
                                          <p:spTgt spid="110"/>
                                        </p:tgtEl>
                                        <p:attrNameLst>
                                          <p:attrName>style.visibility</p:attrName>
                                        </p:attrNameLst>
                                      </p:cBhvr>
                                      <p:to>
                                        <p:strVal val="visible"/>
                                      </p:to>
                                    </p:set>
                                    <p:animEffect transition="in" filter="fade">
                                      <p:cBhvr>
                                        <p:cTn id="66" dur="500"/>
                                        <p:tgtEl>
                                          <p:spTgt spid="110"/>
                                        </p:tgtEl>
                                      </p:cBhvr>
                                    </p:animEffect>
                                  </p:childTnLst>
                                </p:cTn>
                              </p:par>
                              <p:par>
                                <p:cTn id="67" presetID="10" presetClass="entr" presetSubtype="0" fill="hold" nodeType="with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fade">
                                      <p:cBhvr>
                                        <p:cTn id="69" dur="500"/>
                                        <p:tgtEl>
                                          <p:spTgt spid="10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8"/>
                                        </p:tgtEl>
                                        <p:attrNameLst>
                                          <p:attrName>style.visibility</p:attrName>
                                        </p:attrNameLst>
                                      </p:cBhvr>
                                      <p:to>
                                        <p:strVal val="visible"/>
                                      </p:to>
                                    </p:set>
                                    <p:animEffect transition="in" filter="fade">
                                      <p:cBhvr>
                                        <p:cTn id="72" dur="500"/>
                                        <p:tgtEl>
                                          <p:spTgt spid="10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fade">
                                      <p:cBhvr>
                                        <p:cTn id="75" dur="500"/>
                                        <p:tgtEl>
                                          <p:spTgt spid="11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par>
                                <p:cTn id="84" presetID="10" presetClass="entr" presetSubtype="0" fill="hold" nodeType="withEffect">
                                  <p:stCondLst>
                                    <p:cond delay="0"/>
                                  </p:stCondLst>
                                  <p:childTnLst>
                                    <p:set>
                                      <p:cBhvr>
                                        <p:cTn id="85" dur="1" fill="hold">
                                          <p:stCondLst>
                                            <p:cond delay="0"/>
                                          </p:stCondLst>
                                        </p:cTn>
                                        <p:tgtEl>
                                          <p:spTgt spid="125"/>
                                        </p:tgtEl>
                                        <p:attrNameLst>
                                          <p:attrName>style.visibility</p:attrName>
                                        </p:attrNameLst>
                                      </p:cBhvr>
                                      <p:to>
                                        <p:strVal val="visible"/>
                                      </p:to>
                                    </p:set>
                                    <p:animEffect transition="in" filter="fade">
                                      <p:cBhvr>
                                        <p:cTn id="86" dur="500"/>
                                        <p:tgtEl>
                                          <p:spTgt spid="1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500"/>
                                        <p:tgtEl>
                                          <p:spTgt spid="54"/>
                                        </p:tgtEl>
                                      </p:cBhvr>
                                    </p:animEffect>
                                  </p:childTnLst>
                                </p:cTn>
                              </p:par>
                              <p:par>
                                <p:cTn id="108" presetID="10" presetClass="entr" presetSubtype="0" fill="hold" nodeType="withEffect">
                                  <p:stCondLst>
                                    <p:cond delay="0"/>
                                  </p:stCondLst>
                                  <p:childTnLst>
                                    <p:set>
                                      <p:cBhvr>
                                        <p:cTn id="109" dur="1" fill="hold">
                                          <p:stCondLst>
                                            <p:cond delay="0"/>
                                          </p:stCondLst>
                                        </p:cTn>
                                        <p:tgtEl>
                                          <p:spTgt spid="55"/>
                                        </p:tgtEl>
                                        <p:attrNameLst>
                                          <p:attrName>style.visibility</p:attrName>
                                        </p:attrNameLst>
                                      </p:cBhvr>
                                      <p:to>
                                        <p:strVal val="visible"/>
                                      </p:to>
                                    </p:set>
                                    <p:animEffect transition="in" filter="fade">
                                      <p:cBhvr>
                                        <p:cTn id="110" dur="500"/>
                                        <p:tgtEl>
                                          <p:spTgt spid="55"/>
                                        </p:tgtEl>
                                      </p:cBhvr>
                                    </p:animEffect>
                                  </p:childTnLst>
                                </p:cTn>
                              </p:par>
                              <p:par>
                                <p:cTn id="111" presetID="10" presetClass="entr" presetSubtype="0" fill="hold"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childTnLst>
                                </p:cTn>
                              </p:par>
                              <p:par>
                                <p:cTn id="114" presetID="10" presetClass="entr" presetSubtype="0" fill="hold"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500"/>
                                        <p:tgtEl>
                                          <p:spTgt spid="5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fade">
                                      <p:cBhvr>
                                        <p:cTn id="119" dur="500"/>
                                        <p:tgtEl>
                                          <p:spTgt spid="58"/>
                                        </p:tgtEl>
                                      </p:cBhvr>
                                    </p:animEffect>
                                  </p:childTnLst>
                                </p:cTn>
                              </p:par>
                              <p:par>
                                <p:cTn id="120" presetID="10" presetClass="entr" presetSubtype="0" fill="hold" nodeType="withEffect">
                                  <p:stCondLst>
                                    <p:cond delay="0"/>
                                  </p:stCondLst>
                                  <p:childTnLst>
                                    <p:set>
                                      <p:cBhvr>
                                        <p:cTn id="121" dur="1" fill="hold">
                                          <p:stCondLst>
                                            <p:cond delay="0"/>
                                          </p:stCondLst>
                                        </p:cTn>
                                        <p:tgtEl>
                                          <p:spTgt spid="59"/>
                                        </p:tgtEl>
                                        <p:attrNameLst>
                                          <p:attrName>style.visibility</p:attrName>
                                        </p:attrNameLst>
                                      </p:cBhvr>
                                      <p:to>
                                        <p:strVal val="visible"/>
                                      </p:to>
                                    </p:set>
                                    <p:animEffect transition="in" filter="fade">
                                      <p:cBhvr>
                                        <p:cTn id="122" dur="500"/>
                                        <p:tgtEl>
                                          <p:spTgt spid="59"/>
                                        </p:tgtEl>
                                      </p:cBhvr>
                                    </p:animEffect>
                                  </p:childTnLst>
                                </p:cTn>
                              </p:par>
                              <p:par>
                                <p:cTn id="123" presetID="10" presetClass="entr" presetSubtype="0" fill="hold" nodeType="withEffect">
                                  <p:stCondLst>
                                    <p:cond delay="0"/>
                                  </p:stCondLst>
                                  <p:childTnLst>
                                    <p:set>
                                      <p:cBhvr>
                                        <p:cTn id="124" dur="1" fill="hold">
                                          <p:stCondLst>
                                            <p:cond delay="0"/>
                                          </p:stCondLst>
                                        </p:cTn>
                                        <p:tgtEl>
                                          <p:spTgt spid="60"/>
                                        </p:tgtEl>
                                        <p:attrNameLst>
                                          <p:attrName>style.visibility</p:attrName>
                                        </p:attrNameLst>
                                      </p:cBhvr>
                                      <p:to>
                                        <p:strVal val="visible"/>
                                      </p:to>
                                    </p:set>
                                    <p:animEffect transition="in" filter="fade">
                                      <p:cBhvr>
                                        <p:cTn id="125" dur="500"/>
                                        <p:tgtEl>
                                          <p:spTgt spid="6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1"/>
                                        </p:tgtEl>
                                        <p:attrNameLst>
                                          <p:attrName>style.visibility</p:attrName>
                                        </p:attrNameLst>
                                      </p:cBhvr>
                                      <p:to>
                                        <p:strVal val="visible"/>
                                      </p:to>
                                    </p:set>
                                    <p:animEffect transition="in" filter="fade">
                                      <p:cBhvr>
                                        <p:cTn id="128" dur="500"/>
                                        <p:tgtEl>
                                          <p:spTgt spid="61"/>
                                        </p:tgtEl>
                                      </p:cBhvr>
                                    </p:animEffect>
                                  </p:childTnLst>
                                </p:cTn>
                              </p:par>
                              <p:par>
                                <p:cTn id="129" presetID="10" presetClass="entr" presetSubtype="0" fill="hold" nodeType="with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fade">
                                      <p:cBhvr>
                                        <p:cTn id="131" dur="500"/>
                                        <p:tgtEl>
                                          <p:spTgt spid="62"/>
                                        </p:tgtEl>
                                      </p:cBhvr>
                                    </p:animEffect>
                                  </p:childTnLst>
                                </p:cTn>
                              </p:par>
                              <p:par>
                                <p:cTn id="132" presetID="10" presetClass="entr" presetSubtype="0" fill="hold" nodeType="withEffect">
                                  <p:stCondLst>
                                    <p:cond delay="0"/>
                                  </p:stCondLst>
                                  <p:childTnLst>
                                    <p:set>
                                      <p:cBhvr>
                                        <p:cTn id="133" dur="1" fill="hold">
                                          <p:stCondLst>
                                            <p:cond delay="0"/>
                                          </p:stCondLst>
                                        </p:cTn>
                                        <p:tgtEl>
                                          <p:spTgt spid="63"/>
                                        </p:tgtEl>
                                        <p:attrNameLst>
                                          <p:attrName>style.visibility</p:attrName>
                                        </p:attrNameLst>
                                      </p:cBhvr>
                                      <p:to>
                                        <p:strVal val="visible"/>
                                      </p:to>
                                    </p:set>
                                    <p:animEffect transition="in" filter="fade">
                                      <p:cBhvr>
                                        <p:cTn id="134" dur="500"/>
                                        <p:tgtEl>
                                          <p:spTgt spid="6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64"/>
                                        </p:tgtEl>
                                        <p:attrNameLst>
                                          <p:attrName>style.visibility</p:attrName>
                                        </p:attrNameLst>
                                      </p:cBhvr>
                                      <p:to>
                                        <p:strVal val="visible"/>
                                      </p:to>
                                    </p:set>
                                    <p:animEffect transition="in" filter="fade">
                                      <p:cBhvr>
                                        <p:cTn id="137" dur="500"/>
                                        <p:tgtEl>
                                          <p:spTgt spid="6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66"/>
                                        </p:tgtEl>
                                        <p:attrNameLst>
                                          <p:attrName>style.visibility</p:attrName>
                                        </p:attrNameLst>
                                      </p:cBhvr>
                                      <p:to>
                                        <p:strVal val="visible"/>
                                      </p:to>
                                    </p:set>
                                    <p:animEffect transition="in" filter="fade">
                                      <p:cBhvr>
                                        <p:cTn id="140" dur="500"/>
                                        <p:tgtEl>
                                          <p:spTgt spid="6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fade">
                                      <p:cBhvr>
                                        <p:cTn id="143" dur="500"/>
                                        <p:tgtEl>
                                          <p:spTgt spid="6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
                                        </p:tgtEl>
                                        <p:attrNameLst>
                                          <p:attrName>style.visibility</p:attrName>
                                        </p:attrNameLst>
                                      </p:cBhvr>
                                      <p:to>
                                        <p:strVal val="visible"/>
                                      </p:to>
                                    </p:set>
                                    <p:animEffect transition="in" filter="fade">
                                      <p:cBhvr>
                                        <p:cTn id="146" dur="500"/>
                                        <p:tgtEl>
                                          <p:spTgt spid="3"/>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fade">
                                      <p:cBhvr>
                                        <p:cTn id="151" dur="500"/>
                                        <p:tgtEl>
                                          <p:spTgt spid="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6"/>
                                        </p:tgtEl>
                                        <p:attrNameLst>
                                          <p:attrName>style.visibility</p:attrName>
                                        </p:attrNameLst>
                                      </p:cBhvr>
                                      <p:to>
                                        <p:strVal val="visible"/>
                                      </p:to>
                                    </p:set>
                                    <p:animEffect transition="in" filter="fade">
                                      <p:cBhvr>
                                        <p:cTn id="154" dur="500"/>
                                        <p:tgtEl>
                                          <p:spTgt spid="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Effect transition="in" filter="fade">
                                      <p:cBhvr>
                                        <p:cTn id="157" dur="500"/>
                                        <p:tgtEl>
                                          <p:spTgt spid="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
                                        </p:tgtEl>
                                        <p:attrNameLst>
                                          <p:attrName>style.visibility</p:attrName>
                                        </p:attrNameLst>
                                      </p:cBhvr>
                                      <p:to>
                                        <p:strVal val="visible"/>
                                      </p:to>
                                    </p:set>
                                    <p:animEffect transition="in" filter="fade">
                                      <p:cBhvr>
                                        <p:cTn id="160" dur="500"/>
                                        <p:tgtEl>
                                          <p:spTgt spid="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
                                        </p:tgtEl>
                                        <p:attrNameLst>
                                          <p:attrName>style.visibility</p:attrName>
                                        </p:attrNameLst>
                                      </p:cBhvr>
                                      <p:to>
                                        <p:strVal val="visible"/>
                                      </p:to>
                                    </p:set>
                                    <p:animEffect transition="in" filter="fade">
                                      <p:cBhvr>
                                        <p:cTn id="163" dur="500"/>
                                        <p:tgtEl>
                                          <p:spTgt spid="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
                                        </p:tgtEl>
                                        <p:attrNameLst>
                                          <p:attrName>style.visibility</p:attrName>
                                        </p:attrNameLst>
                                      </p:cBhvr>
                                      <p:to>
                                        <p:strVal val="visible"/>
                                      </p:to>
                                    </p:set>
                                    <p:animEffect transition="in" filter="fade">
                                      <p:cBhvr>
                                        <p:cTn id="166" dur="500"/>
                                        <p:tgtEl>
                                          <p:spTgt spid="10"/>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1"/>
                                        </p:tgtEl>
                                        <p:attrNameLst>
                                          <p:attrName>style.visibility</p:attrName>
                                        </p:attrNameLst>
                                      </p:cBhvr>
                                      <p:to>
                                        <p:strVal val="visible"/>
                                      </p:to>
                                    </p:set>
                                    <p:animEffect transition="in" filter="fade">
                                      <p:cBhvr>
                                        <p:cTn id="169" dur="500"/>
                                        <p:tgtEl>
                                          <p:spTgt spid="1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2"/>
                                        </p:tgtEl>
                                        <p:attrNameLst>
                                          <p:attrName>style.visibility</p:attrName>
                                        </p:attrNameLst>
                                      </p:cBhvr>
                                      <p:to>
                                        <p:strVal val="visible"/>
                                      </p:to>
                                    </p:set>
                                    <p:animEffect transition="in" filter="fade">
                                      <p:cBhvr>
                                        <p:cTn id="172" dur="500"/>
                                        <p:tgtEl>
                                          <p:spTgt spid="1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tgtEl>
                                        <p:attrNameLst>
                                          <p:attrName>style.visibility</p:attrName>
                                        </p:attrNameLst>
                                      </p:cBhvr>
                                      <p:to>
                                        <p:strVal val="visible"/>
                                      </p:to>
                                    </p:set>
                                    <p:animEffect transition="in" filter="fade">
                                      <p:cBhvr>
                                        <p:cTn id="175" dur="500"/>
                                        <p:tgtEl>
                                          <p:spTgt spid="1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
                                        </p:tgtEl>
                                        <p:attrNameLst>
                                          <p:attrName>style.visibility</p:attrName>
                                        </p:attrNameLst>
                                      </p:cBhvr>
                                      <p:to>
                                        <p:strVal val="visible"/>
                                      </p:to>
                                    </p:set>
                                    <p:animEffect transition="in" filter="fade">
                                      <p:cBhvr>
                                        <p:cTn id="178" dur="500"/>
                                        <p:tgtEl>
                                          <p:spTgt spid="1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5"/>
                                        </p:tgtEl>
                                        <p:attrNameLst>
                                          <p:attrName>style.visibility</p:attrName>
                                        </p:attrNameLst>
                                      </p:cBhvr>
                                      <p:to>
                                        <p:strVal val="visible"/>
                                      </p:to>
                                    </p:set>
                                    <p:animEffect transition="in" filter="fade">
                                      <p:cBhvr>
                                        <p:cTn id="181" dur="500"/>
                                        <p:tgtEl>
                                          <p:spTgt spid="15"/>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6"/>
                                        </p:tgtEl>
                                        <p:attrNameLst>
                                          <p:attrName>style.visibility</p:attrName>
                                        </p:attrNameLst>
                                      </p:cBhvr>
                                      <p:to>
                                        <p:strVal val="visible"/>
                                      </p:to>
                                    </p:set>
                                    <p:animEffect transition="in" filter="fade">
                                      <p:cBhvr>
                                        <p:cTn id="184" dur="500"/>
                                        <p:tgtEl>
                                          <p:spTgt spid="1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7"/>
                                        </p:tgtEl>
                                        <p:attrNameLst>
                                          <p:attrName>style.visibility</p:attrName>
                                        </p:attrNameLst>
                                      </p:cBhvr>
                                      <p:to>
                                        <p:strVal val="visible"/>
                                      </p:to>
                                    </p:set>
                                    <p:animEffect transition="in" filter="fade">
                                      <p:cBhvr>
                                        <p:cTn id="187" dur="500"/>
                                        <p:tgtEl>
                                          <p:spTgt spid="1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8"/>
                                        </p:tgtEl>
                                        <p:attrNameLst>
                                          <p:attrName>style.visibility</p:attrName>
                                        </p:attrNameLst>
                                      </p:cBhvr>
                                      <p:to>
                                        <p:strVal val="visible"/>
                                      </p:to>
                                    </p:set>
                                    <p:animEffect transition="in" filter="fade">
                                      <p:cBhvr>
                                        <p:cTn id="190" dur="500"/>
                                        <p:tgtEl>
                                          <p:spTgt spid="18"/>
                                        </p:tgtEl>
                                      </p:cBhvr>
                                    </p:animEffect>
                                  </p:childTnLst>
                                </p:cTn>
                              </p:par>
                              <p:par>
                                <p:cTn id="191" presetID="10" presetClass="entr" presetSubtype="0" fill="hold" nodeType="withEffect">
                                  <p:stCondLst>
                                    <p:cond delay="0"/>
                                  </p:stCondLst>
                                  <p:childTnLst>
                                    <p:set>
                                      <p:cBhvr>
                                        <p:cTn id="192" dur="1" fill="hold">
                                          <p:stCondLst>
                                            <p:cond delay="0"/>
                                          </p:stCondLst>
                                        </p:cTn>
                                        <p:tgtEl>
                                          <p:spTgt spid="19"/>
                                        </p:tgtEl>
                                        <p:attrNameLst>
                                          <p:attrName>style.visibility</p:attrName>
                                        </p:attrNameLst>
                                      </p:cBhvr>
                                      <p:to>
                                        <p:strVal val="visible"/>
                                      </p:to>
                                    </p:set>
                                    <p:animEffect transition="in" filter="fade">
                                      <p:cBhvr>
                                        <p:cTn id="193" dur="500"/>
                                        <p:tgtEl>
                                          <p:spTgt spid="19"/>
                                        </p:tgtEl>
                                      </p:cBhvr>
                                    </p:animEffect>
                                  </p:childTnLst>
                                </p:cTn>
                              </p:par>
                              <p:par>
                                <p:cTn id="194" presetID="10" presetClass="entr" presetSubtype="0" fill="hold" nodeType="withEffect">
                                  <p:stCondLst>
                                    <p:cond delay="0"/>
                                  </p:stCondLst>
                                  <p:childTnLst>
                                    <p:set>
                                      <p:cBhvr>
                                        <p:cTn id="195" dur="1" fill="hold">
                                          <p:stCondLst>
                                            <p:cond delay="0"/>
                                          </p:stCondLst>
                                        </p:cTn>
                                        <p:tgtEl>
                                          <p:spTgt spid="20"/>
                                        </p:tgtEl>
                                        <p:attrNameLst>
                                          <p:attrName>style.visibility</p:attrName>
                                        </p:attrNameLst>
                                      </p:cBhvr>
                                      <p:to>
                                        <p:strVal val="visible"/>
                                      </p:to>
                                    </p:set>
                                    <p:animEffect transition="in" filter="fade">
                                      <p:cBhvr>
                                        <p:cTn id="196" dur="500"/>
                                        <p:tgtEl>
                                          <p:spTgt spid="20"/>
                                        </p:tgtEl>
                                      </p:cBhvr>
                                    </p:animEffect>
                                  </p:childTnLst>
                                </p:cTn>
                              </p:par>
                              <p:par>
                                <p:cTn id="197" presetID="10" presetClass="entr" presetSubtype="0" fill="hold" nodeType="withEffect">
                                  <p:stCondLst>
                                    <p:cond delay="0"/>
                                  </p:stCondLst>
                                  <p:childTnLst>
                                    <p:set>
                                      <p:cBhvr>
                                        <p:cTn id="198" dur="1" fill="hold">
                                          <p:stCondLst>
                                            <p:cond delay="0"/>
                                          </p:stCondLst>
                                        </p:cTn>
                                        <p:tgtEl>
                                          <p:spTgt spid="21"/>
                                        </p:tgtEl>
                                        <p:attrNameLst>
                                          <p:attrName>style.visibility</p:attrName>
                                        </p:attrNameLst>
                                      </p:cBhvr>
                                      <p:to>
                                        <p:strVal val="visible"/>
                                      </p:to>
                                    </p:set>
                                    <p:animEffect transition="in" filter="fade">
                                      <p:cBhvr>
                                        <p:cTn id="199" dur="500"/>
                                        <p:tgtEl>
                                          <p:spTgt spid="21"/>
                                        </p:tgtEl>
                                      </p:cBhvr>
                                    </p:animEffect>
                                  </p:childTnLst>
                                </p:cTn>
                              </p:par>
                              <p:par>
                                <p:cTn id="200" presetID="10" presetClass="entr" presetSubtype="0" fill="hold" nodeType="withEffect">
                                  <p:stCondLst>
                                    <p:cond delay="0"/>
                                  </p:stCondLst>
                                  <p:childTnLst>
                                    <p:set>
                                      <p:cBhvr>
                                        <p:cTn id="201" dur="1" fill="hold">
                                          <p:stCondLst>
                                            <p:cond delay="0"/>
                                          </p:stCondLst>
                                        </p:cTn>
                                        <p:tgtEl>
                                          <p:spTgt spid="22"/>
                                        </p:tgtEl>
                                        <p:attrNameLst>
                                          <p:attrName>style.visibility</p:attrName>
                                        </p:attrNameLst>
                                      </p:cBhvr>
                                      <p:to>
                                        <p:strVal val="visible"/>
                                      </p:to>
                                    </p:set>
                                    <p:animEffect transition="in" filter="fade">
                                      <p:cBhvr>
                                        <p:cTn id="202" dur="500"/>
                                        <p:tgtEl>
                                          <p:spTgt spid="22"/>
                                        </p:tgtEl>
                                      </p:cBhvr>
                                    </p:animEffect>
                                  </p:childTnLst>
                                </p:cTn>
                              </p:par>
                              <p:par>
                                <p:cTn id="203" presetID="10" presetClass="entr" presetSubtype="0" fill="hold" nodeType="withEffect">
                                  <p:stCondLst>
                                    <p:cond delay="0"/>
                                  </p:stCondLst>
                                  <p:childTnLst>
                                    <p:set>
                                      <p:cBhvr>
                                        <p:cTn id="204" dur="1" fill="hold">
                                          <p:stCondLst>
                                            <p:cond delay="0"/>
                                          </p:stCondLst>
                                        </p:cTn>
                                        <p:tgtEl>
                                          <p:spTgt spid="23"/>
                                        </p:tgtEl>
                                        <p:attrNameLst>
                                          <p:attrName>style.visibility</p:attrName>
                                        </p:attrNameLst>
                                      </p:cBhvr>
                                      <p:to>
                                        <p:strVal val="visible"/>
                                      </p:to>
                                    </p:set>
                                    <p:animEffect transition="in" filter="fade">
                                      <p:cBhvr>
                                        <p:cTn id="205" dur="500"/>
                                        <p:tgtEl>
                                          <p:spTgt spid="23"/>
                                        </p:tgtEl>
                                      </p:cBhvr>
                                    </p:animEffect>
                                  </p:childTnLst>
                                </p:cTn>
                              </p:par>
                              <p:par>
                                <p:cTn id="206" presetID="10" presetClass="entr" presetSubtype="0" fill="hold" nodeType="withEffect">
                                  <p:stCondLst>
                                    <p:cond delay="0"/>
                                  </p:stCondLst>
                                  <p:childTnLst>
                                    <p:set>
                                      <p:cBhvr>
                                        <p:cTn id="207" dur="1" fill="hold">
                                          <p:stCondLst>
                                            <p:cond delay="0"/>
                                          </p:stCondLst>
                                        </p:cTn>
                                        <p:tgtEl>
                                          <p:spTgt spid="24"/>
                                        </p:tgtEl>
                                        <p:attrNameLst>
                                          <p:attrName>style.visibility</p:attrName>
                                        </p:attrNameLst>
                                      </p:cBhvr>
                                      <p:to>
                                        <p:strVal val="visible"/>
                                      </p:to>
                                    </p:set>
                                    <p:animEffect transition="in" filter="fade">
                                      <p:cBhvr>
                                        <p:cTn id="208" dur="500"/>
                                        <p:tgtEl>
                                          <p:spTgt spid="24"/>
                                        </p:tgtEl>
                                      </p:cBhvr>
                                    </p:animEffect>
                                  </p:childTnLst>
                                </p:cTn>
                              </p:par>
                              <p:par>
                                <p:cTn id="209" presetID="10" presetClass="entr" presetSubtype="0" fill="hold" nodeType="withEffect">
                                  <p:stCondLst>
                                    <p:cond delay="0"/>
                                  </p:stCondLst>
                                  <p:childTnLst>
                                    <p:set>
                                      <p:cBhvr>
                                        <p:cTn id="210" dur="1" fill="hold">
                                          <p:stCondLst>
                                            <p:cond delay="0"/>
                                          </p:stCondLst>
                                        </p:cTn>
                                        <p:tgtEl>
                                          <p:spTgt spid="25"/>
                                        </p:tgtEl>
                                        <p:attrNameLst>
                                          <p:attrName>style.visibility</p:attrName>
                                        </p:attrNameLst>
                                      </p:cBhvr>
                                      <p:to>
                                        <p:strVal val="visible"/>
                                      </p:to>
                                    </p:set>
                                    <p:animEffect transition="in" filter="fade">
                                      <p:cBhvr>
                                        <p:cTn id="211" dur="500"/>
                                        <p:tgtEl>
                                          <p:spTgt spid="25"/>
                                        </p:tgtEl>
                                      </p:cBhvr>
                                    </p:animEffect>
                                  </p:childTnLst>
                                </p:cTn>
                              </p:par>
                              <p:par>
                                <p:cTn id="212" presetID="10" presetClass="entr" presetSubtype="0" fill="hold" nodeType="withEffect">
                                  <p:stCondLst>
                                    <p:cond delay="0"/>
                                  </p:stCondLst>
                                  <p:childTnLst>
                                    <p:set>
                                      <p:cBhvr>
                                        <p:cTn id="213" dur="1" fill="hold">
                                          <p:stCondLst>
                                            <p:cond delay="0"/>
                                          </p:stCondLst>
                                        </p:cTn>
                                        <p:tgtEl>
                                          <p:spTgt spid="26"/>
                                        </p:tgtEl>
                                        <p:attrNameLst>
                                          <p:attrName>style.visibility</p:attrName>
                                        </p:attrNameLst>
                                      </p:cBhvr>
                                      <p:to>
                                        <p:strVal val="visible"/>
                                      </p:to>
                                    </p:set>
                                    <p:animEffect transition="in" filter="fade">
                                      <p:cBhvr>
                                        <p:cTn id="214" dur="500"/>
                                        <p:tgtEl>
                                          <p:spTgt spid="26"/>
                                        </p:tgtEl>
                                      </p:cBhvr>
                                    </p:animEffect>
                                  </p:childTnLst>
                                </p:cTn>
                              </p:par>
                              <p:par>
                                <p:cTn id="215" presetID="10" presetClass="entr" presetSubtype="0" fill="hold" nodeType="withEffect">
                                  <p:stCondLst>
                                    <p:cond delay="0"/>
                                  </p:stCondLst>
                                  <p:childTnLst>
                                    <p:set>
                                      <p:cBhvr>
                                        <p:cTn id="216" dur="1" fill="hold">
                                          <p:stCondLst>
                                            <p:cond delay="0"/>
                                          </p:stCondLst>
                                        </p:cTn>
                                        <p:tgtEl>
                                          <p:spTgt spid="27"/>
                                        </p:tgtEl>
                                        <p:attrNameLst>
                                          <p:attrName>style.visibility</p:attrName>
                                        </p:attrNameLst>
                                      </p:cBhvr>
                                      <p:to>
                                        <p:strVal val="visible"/>
                                      </p:to>
                                    </p:set>
                                    <p:animEffect transition="in" filter="fade">
                                      <p:cBhvr>
                                        <p:cTn id="217" dur="500"/>
                                        <p:tgtEl>
                                          <p:spTgt spid="27"/>
                                        </p:tgtEl>
                                      </p:cBhvr>
                                    </p:animEffect>
                                  </p:childTnLst>
                                </p:cTn>
                              </p:par>
                              <p:par>
                                <p:cTn id="218" presetID="10" presetClass="entr" presetSubtype="0" fill="hold" nodeType="withEffect">
                                  <p:stCondLst>
                                    <p:cond delay="0"/>
                                  </p:stCondLst>
                                  <p:childTnLst>
                                    <p:set>
                                      <p:cBhvr>
                                        <p:cTn id="219" dur="1" fill="hold">
                                          <p:stCondLst>
                                            <p:cond delay="0"/>
                                          </p:stCondLst>
                                        </p:cTn>
                                        <p:tgtEl>
                                          <p:spTgt spid="28"/>
                                        </p:tgtEl>
                                        <p:attrNameLst>
                                          <p:attrName>style.visibility</p:attrName>
                                        </p:attrNameLst>
                                      </p:cBhvr>
                                      <p:to>
                                        <p:strVal val="visible"/>
                                      </p:to>
                                    </p:set>
                                    <p:animEffect transition="in" filter="fade">
                                      <p:cBhvr>
                                        <p:cTn id="220" dur="500"/>
                                        <p:tgtEl>
                                          <p:spTgt spid="28"/>
                                        </p:tgtEl>
                                      </p:cBhvr>
                                    </p:animEffect>
                                  </p:childTnLst>
                                </p:cTn>
                              </p:par>
                              <p:par>
                                <p:cTn id="221" presetID="10" presetClass="entr" presetSubtype="0" fill="hold" nodeType="withEffect">
                                  <p:stCondLst>
                                    <p:cond delay="0"/>
                                  </p:stCondLst>
                                  <p:childTnLst>
                                    <p:set>
                                      <p:cBhvr>
                                        <p:cTn id="222" dur="1" fill="hold">
                                          <p:stCondLst>
                                            <p:cond delay="0"/>
                                          </p:stCondLst>
                                        </p:cTn>
                                        <p:tgtEl>
                                          <p:spTgt spid="29"/>
                                        </p:tgtEl>
                                        <p:attrNameLst>
                                          <p:attrName>style.visibility</p:attrName>
                                        </p:attrNameLst>
                                      </p:cBhvr>
                                      <p:to>
                                        <p:strVal val="visible"/>
                                      </p:to>
                                    </p:set>
                                    <p:animEffect transition="in" filter="fade">
                                      <p:cBhvr>
                                        <p:cTn id="223" dur="500"/>
                                        <p:tgtEl>
                                          <p:spTgt spid="29"/>
                                        </p:tgtEl>
                                      </p:cBhvr>
                                    </p:animEffect>
                                  </p:childTnLst>
                                </p:cTn>
                              </p:par>
                              <p:par>
                                <p:cTn id="224" presetID="10" presetClass="entr" presetSubtype="0" fill="hold" nodeType="withEffect">
                                  <p:stCondLst>
                                    <p:cond delay="0"/>
                                  </p:stCondLst>
                                  <p:childTnLst>
                                    <p:set>
                                      <p:cBhvr>
                                        <p:cTn id="225" dur="1" fill="hold">
                                          <p:stCondLst>
                                            <p:cond delay="0"/>
                                          </p:stCondLst>
                                        </p:cTn>
                                        <p:tgtEl>
                                          <p:spTgt spid="30"/>
                                        </p:tgtEl>
                                        <p:attrNameLst>
                                          <p:attrName>style.visibility</p:attrName>
                                        </p:attrNameLst>
                                      </p:cBhvr>
                                      <p:to>
                                        <p:strVal val="visible"/>
                                      </p:to>
                                    </p:set>
                                    <p:animEffect transition="in" filter="fade">
                                      <p:cBhvr>
                                        <p:cTn id="226" dur="500"/>
                                        <p:tgtEl>
                                          <p:spTgt spid="30"/>
                                        </p:tgtEl>
                                      </p:cBhvr>
                                    </p:animEffect>
                                  </p:childTnLst>
                                </p:cTn>
                              </p:par>
                              <p:par>
                                <p:cTn id="227" presetID="10" presetClass="entr" presetSubtype="0" fill="hold" nodeType="withEffect">
                                  <p:stCondLst>
                                    <p:cond delay="0"/>
                                  </p:stCondLst>
                                  <p:childTnLst>
                                    <p:set>
                                      <p:cBhvr>
                                        <p:cTn id="228" dur="1" fill="hold">
                                          <p:stCondLst>
                                            <p:cond delay="0"/>
                                          </p:stCondLst>
                                        </p:cTn>
                                        <p:tgtEl>
                                          <p:spTgt spid="31"/>
                                        </p:tgtEl>
                                        <p:attrNameLst>
                                          <p:attrName>style.visibility</p:attrName>
                                        </p:attrNameLst>
                                      </p:cBhvr>
                                      <p:to>
                                        <p:strVal val="visible"/>
                                      </p:to>
                                    </p:set>
                                    <p:animEffect transition="in" filter="fade">
                                      <p:cBhvr>
                                        <p:cTn id="229" dur="500"/>
                                        <p:tgtEl>
                                          <p:spTgt spid="31"/>
                                        </p:tgtEl>
                                      </p:cBhvr>
                                    </p:animEffect>
                                  </p:childTnLst>
                                </p:cTn>
                              </p:par>
                              <p:par>
                                <p:cTn id="230" presetID="10" presetClass="entr" presetSubtype="0" fill="hold" nodeType="with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fade">
                                      <p:cBhvr>
                                        <p:cTn id="232" dur="500"/>
                                        <p:tgtEl>
                                          <p:spTgt spid="32"/>
                                        </p:tgtEl>
                                      </p:cBhvr>
                                    </p:animEffect>
                                  </p:childTnLst>
                                </p:cTn>
                              </p:par>
                              <p:par>
                                <p:cTn id="233" presetID="10" presetClass="entr" presetSubtype="0" fill="hold" nodeType="withEffect">
                                  <p:stCondLst>
                                    <p:cond delay="0"/>
                                  </p:stCondLst>
                                  <p:childTnLst>
                                    <p:set>
                                      <p:cBhvr>
                                        <p:cTn id="234" dur="1" fill="hold">
                                          <p:stCondLst>
                                            <p:cond delay="0"/>
                                          </p:stCondLst>
                                        </p:cTn>
                                        <p:tgtEl>
                                          <p:spTgt spid="33"/>
                                        </p:tgtEl>
                                        <p:attrNameLst>
                                          <p:attrName>style.visibility</p:attrName>
                                        </p:attrNameLst>
                                      </p:cBhvr>
                                      <p:to>
                                        <p:strVal val="visible"/>
                                      </p:to>
                                    </p:set>
                                    <p:animEffect transition="in" filter="fade">
                                      <p:cBhvr>
                                        <p:cTn id="235" dur="500"/>
                                        <p:tgtEl>
                                          <p:spTgt spid="33"/>
                                        </p:tgtEl>
                                      </p:cBhvr>
                                    </p:animEffect>
                                  </p:childTnLst>
                                </p:cTn>
                              </p:par>
                              <p:par>
                                <p:cTn id="236" presetID="10" presetClass="entr" presetSubtype="0" fill="hold" nodeType="withEffect">
                                  <p:stCondLst>
                                    <p:cond delay="0"/>
                                  </p:stCondLst>
                                  <p:childTnLst>
                                    <p:set>
                                      <p:cBhvr>
                                        <p:cTn id="237" dur="1" fill="hold">
                                          <p:stCondLst>
                                            <p:cond delay="0"/>
                                          </p:stCondLst>
                                        </p:cTn>
                                        <p:tgtEl>
                                          <p:spTgt spid="34"/>
                                        </p:tgtEl>
                                        <p:attrNameLst>
                                          <p:attrName>style.visibility</p:attrName>
                                        </p:attrNameLst>
                                      </p:cBhvr>
                                      <p:to>
                                        <p:strVal val="visible"/>
                                      </p:to>
                                    </p:set>
                                    <p:animEffect transition="in" filter="fade">
                                      <p:cBhvr>
                                        <p:cTn id="238" dur="500"/>
                                        <p:tgtEl>
                                          <p:spTgt spid="34"/>
                                        </p:tgtEl>
                                      </p:cBhvr>
                                    </p:animEffect>
                                  </p:childTnLst>
                                </p:cTn>
                              </p:par>
                              <p:par>
                                <p:cTn id="239" presetID="10" presetClass="entr" presetSubtype="0" fill="hold" nodeType="withEffect">
                                  <p:stCondLst>
                                    <p:cond delay="0"/>
                                  </p:stCondLst>
                                  <p:childTnLst>
                                    <p:set>
                                      <p:cBhvr>
                                        <p:cTn id="240" dur="1" fill="hold">
                                          <p:stCondLst>
                                            <p:cond delay="0"/>
                                          </p:stCondLst>
                                        </p:cTn>
                                        <p:tgtEl>
                                          <p:spTgt spid="35"/>
                                        </p:tgtEl>
                                        <p:attrNameLst>
                                          <p:attrName>style.visibility</p:attrName>
                                        </p:attrNameLst>
                                      </p:cBhvr>
                                      <p:to>
                                        <p:strVal val="visible"/>
                                      </p:to>
                                    </p:set>
                                    <p:animEffect transition="in" filter="fade">
                                      <p:cBhvr>
                                        <p:cTn id="241" dur="500"/>
                                        <p:tgtEl>
                                          <p:spTgt spid="35"/>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36"/>
                                        </p:tgtEl>
                                        <p:attrNameLst>
                                          <p:attrName>style.visibility</p:attrName>
                                        </p:attrNameLst>
                                      </p:cBhvr>
                                      <p:to>
                                        <p:strVal val="visible"/>
                                      </p:to>
                                    </p:set>
                                    <p:animEffect transition="in" filter="fade">
                                      <p:cBhvr>
                                        <p:cTn id="244" dur="500"/>
                                        <p:tgtEl>
                                          <p:spTgt spid="36"/>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37"/>
                                        </p:tgtEl>
                                        <p:attrNameLst>
                                          <p:attrName>style.visibility</p:attrName>
                                        </p:attrNameLst>
                                      </p:cBhvr>
                                      <p:to>
                                        <p:strVal val="visible"/>
                                      </p:to>
                                    </p:set>
                                    <p:animEffect transition="in" filter="fade">
                                      <p:cBhvr>
                                        <p:cTn id="247" dur="500"/>
                                        <p:tgtEl>
                                          <p:spTgt spid="37"/>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38"/>
                                        </p:tgtEl>
                                        <p:attrNameLst>
                                          <p:attrName>style.visibility</p:attrName>
                                        </p:attrNameLst>
                                      </p:cBhvr>
                                      <p:to>
                                        <p:strVal val="visible"/>
                                      </p:to>
                                    </p:set>
                                    <p:animEffect transition="in" filter="fade">
                                      <p:cBhvr>
                                        <p:cTn id="250" dur="500"/>
                                        <p:tgtEl>
                                          <p:spTgt spid="38"/>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39"/>
                                        </p:tgtEl>
                                        <p:attrNameLst>
                                          <p:attrName>style.visibility</p:attrName>
                                        </p:attrNameLst>
                                      </p:cBhvr>
                                      <p:to>
                                        <p:strVal val="visible"/>
                                      </p:to>
                                    </p:set>
                                    <p:animEffect transition="in" filter="fade">
                                      <p:cBhvr>
                                        <p:cTn id="253" dur="500"/>
                                        <p:tgtEl>
                                          <p:spTgt spid="39"/>
                                        </p:tgtEl>
                                      </p:cBhvr>
                                    </p:animEffect>
                                  </p:childTnLst>
                                </p:cTn>
                              </p:par>
                              <p:par>
                                <p:cTn id="254" presetID="10" presetClass="entr" presetSubtype="0" fill="hold" nodeType="withEffect">
                                  <p:stCondLst>
                                    <p:cond delay="0"/>
                                  </p:stCondLst>
                                  <p:childTnLst>
                                    <p:set>
                                      <p:cBhvr>
                                        <p:cTn id="255" dur="1" fill="hold">
                                          <p:stCondLst>
                                            <p:cond delay="0"/>
                                          </p:stCondLst>
                                        </p:cTn>
                                        <p:tgtEl>
                                          <p:spTgt spid="40"/>
                                        </p:tgtEl>
                                        <p:attrNameLst>
                                          <p:attrName>style.visibility</p:attrName>
                                        </p:attrNameLst>
                                      </p:cBhvr>
                                      <p:to>
                                        <p:strVal val="visible"/>
                                      </p:to>
                                    </p:set>
                                    <p:animEffect transition="in" filter="fade">
                                      <p:cBhvr>
                                        <p:cTn id="256" dur="500"/>
                                        <p:tgtEl>
                                          <p:spTgt spid="40"/>
                                        </p:tgtEl>
                                      </p:cBhvr>
                                    </p:animEffect>
                                  </p:childTnLst>
                                </p:cTn>
                              </p:par>
                              <p:par>
                                <p:cTn id="257" presetID="10" presetClass="entr" presetSubtype="0" fill="hold" nodeType="withEffect">
                                  <p:stCondLst>
                                    <p:cond delay="0"/>
                                  </p:stCondLst>
                                  <p:childTnLst>
                                    <p:set>
                                      <p:cBhvr>
                                        <p:cTn id="258" dur="1" fill="hold">
                                          <p:stCondLst>
                                            <p:cond delay="0"/>
                                          </p:stCondLst>
                                        </p:cTn>
                                        <p:tgtEl>
                                          <p:spTgt spid="41"/>
                                        </p:tgtEl>
                                        <p:attrNameLst>
                                          <p:attrName>style.visibility</p:attrName>
                                        </p:attrNameLst>
                                      </p:cBhvr>
                                      <p:to>
                                        <p:strVal val="visible"/>
                                      </p:to>
                                    </p:set>
                                    <p:animEffect transition="in" filter="fade">
                                      <p:cBhvr>
                                        <p:cTn id="259" dur="500"/>
                                        <p:tgtEl>
                                          <p:spTgt spid="41"/>
                                        </p:tgtEl>
                                      </p:cBhvr>
                                    </p:animEffect>
                                  </p:childTnLst>
                                </p:cTn>
                              </p:par>
                              <p:par>
                                <p:cTn id="260" presetID="10" presetClass="entr" presetSubtype="0" fill="hold" nodeType="withEffect">
                                  <p:stCondLst>
                                    <p:cond delay="0"/>
                                  </p:stCondLst>
                                  <p:childTnLst>
                                    <p:set>
                                      <p:cBhvr>
                                        <p:cTn id="261" dur="1" fill="hold">
                                          <p:stCondLst>
                                            <p:cond delay="0"/>
                                          </p:stCondLst>
                                        </p:cTn>
                                        <p:tgtEl>
                                          <p:spTgt spid="42"/>
                                        </p:tgtEl>
                                        <p:attrNameLst>
                                          <p:attrName>style.visibility</p:attrName>
                                        </p:attrNameLst>
                                      </p:cBhvr>
                                      <p:to>
                                        <p:strVal val="visible"/>
                                      </p:to>
                                    </p:set>
                                    <p:animEffect transition="in" filter="fade">
                                      <p:cBhvr>
                                        <p:cTn id="262" dur="500"/>
                                        <p:tgtEl>
                                          <p:spTgt spid="42"/>
                                        </p:tgtEl>
                                      </p:cBhvr>
                                    </p:animEffect>
                                  </p:childTnLst>
                                </p:cTn>
                              </p:par>
                              <p:par>
                                <p:cTn id="263" presetID="10" presetClass="entr" presetSubtype="0" fill="hold" nodeType="withEffect">
                                  <p:stCondLst>
                                    <p:cond delay="0"/>
                                  </p:stCondLst>
                                  <p:childTnLst>
                                    <p:set>
                                      <p:cBhvr>
                                        <p:cTn id="264" dur="1" fill="hold">
                                          <p:stCondLst>
                                            <p:cond delay="0"/>
                                          </p:stCondLst>
                                        </p:cTn>
                                        <p:tgtEl>
                                          <p:spTgt spid="43"/>
                                        </p:tgtEl>
                                        <p:attrNameLst>
                                          <p:attrName>style.visibility</p:attrName>
                                        </p:attrNameLst>
                                      </p:cBhvr>
                                      <p:to>
                                        <p:strVal val="visible"/>
                                      </p:to>
                                    </p:set>
                                    <p:animEffect transition="in" filter="fade">
                                      <p:cBhvr>
                                        <p:cTn id="265" dur="500"/>
                                        <p:tgtEl>
                                          <p:spTgt spid="43"/>
                                        </p:tgtEl>
                                      </p:cBhvr>
                                    </p:animEffect>
                                  </p:childTnLst>
                                </p:cTn>
                              </p:par>
                              <p:par>
                                <p:cTn id="266" presetID="10" presetClass="entr" presetSubtype="0" fill="hold" nodeType="withEffect">
                                  <p:stCondLst>
                                    <p:cond delay="0"/>
                                  </p:stCondLst>
                                  <p:childTnLst>
                                    <p:set>
                                      <p:cBhvr>
                                        <p:cTn id="267" dur="1" fill="hold">
                                          <p:stCondLst>
                                            <p:cond delay="0"/>
                                          </p:stCondLst>
                                        </p:cTn>
                                        <p:tgtEl>
                                          <p:spTgt spid="44"/>
                                        </p:tgtEl>
                                        <p:attrNameLst>
                                          <p:attrName>style.visibility</p:attrName>
                                        </p:attrNameLst>
                                      </p:cBhvr>
                                      <p:to>
                                        <p:strVal val="visible"/>
                                      </p:to>
                                    </p:set>
                                    <p:animEffect transition="in" filter="fade">
                                      <p:cBhvr>
                                        <p:cTn id="268" dur="500"/>
                                        <p:tgtEl>
                                          <p:spTgt spid="44"/>
                                        </p:tgtEl>
                                      </p:cBhvr>
                                    </p:animEffect>
                                  </p:childTnLst>
                                </p:cTn>
                              </p:par>
                              <p:par>
                                <p:cTn id="269" presetID="10" presetClass="entr" presetSubtype="0" fill="hold" nodeType="withEffect">
                                  <p:stCondLst>
                                    <p:cond delay="0"/>
                                  </p:stCondLst>
                                  <p:childTnLst>
                                    <p:set>
                                      <p:cBhvr>
                                        <p:cTn id="270" dur="1" fill="hold">
                                          <p:stCondLst>
                                            <p:cond delay="0"/>
                                          </p:stCondLst>
                                        </p:cTn>
                                        <p:tgtEl>
                                          <p:spTgt spid="45"/>
                                        </p:tgtEl>
                                        <p:attrNameLst>
                                          <p:attrName>style.visibility</p:attrName>
                                        </p:attrNameLst>
                                      </p:cBhvr>
                                      <p:to>
                                        <p:strVal val="visible"/>
                                      </p:to>
                                    </p:set>
                                    <p:animEffect transition="in" filter="fade">
                                      <p:cBhvr>
                                        <p:cTn id="271" dur="500"/>
                                        <p:tgtEl>
                                          <p:spTgt spid="45"/>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67"/>
                                        </p:tgtEl>
                                        <p:attrNameLst>
                                          <p:attrName>style.visibility</p:attrName>
                                        </p:attrNameLst>
                                      </p:cBhvr>
                                      <p:to>
                                        <p:strVal val="visible"/>
                                      </p:to>
                                    </p:set>
                                    <p:animEffect transition="in" filter="fade">
                                      <p:cBhvr>
                                        <p:cTn id="274" dur="500"/>
                                        <p:tgtEl>
                                          <p:spTgt spid="67"/>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78"/>
                                        </p:tgtEl>
                                        <p:attrNameLst>
                                          <p:attrName>style.visibility</p:attrName>
                                        </p:attrNameLst>
                                      </p:cBhvr>
                                      <p:to>
                                        <p:strVal val="visible"/>
                                      </p:to>
                                    </p:set>
                                    <p:animEffect transition="in" filter="fade">
                                      <p:cBhvr>
                                        <p:cTn id="277" dur="500"/>
                                        <p:tgtEl>
                                          <p:spTgt spid="78"/>
                                        </p:tgtEl>
                                      </p:cBhvr>
                                    </p:animEffect>
                                  </p:childTnLst>
                                </p:cTn>
                              </p:par>
                              <p:par>
                                <p:cTn id="278" presetID="10" presetClass="entr" presetSubtype="0" fill="hold" nodeType="withEffect">
                                  <p:stCondLst>
                                    <p:cond delay="0"/>
                                  </p:stCondLst>
                                  <p:childTnLst>
                                    <p:set>
                                      <p:cBhvr>
                                        <p:cTn id="279" dur="1" fill="hold">
                                          <p:stCondLst>
                                            <p:cond delay="0"/>
                                          </p:stCondLst>
                                        </p:cTn>
                                        <p:tgtEl>
                                          <p:spTgt spid="70"/>
                                        </p:tgtEl>
                                        <p:attrNameLst>
                                          <p:attrName>style.visibility</p:attrName>
                                        </p:attrNameLst>
                                      </p:cBhvr>
                                      <p:to>
                                        <p:strVal val="visible"/>
                                      </p:to>
                                    </p:set>
                                    <p:animEffect transition="in" filter="fade">
                                      <p:cBhvr>
                                        <p:cTn id="280" dur="500"/>
                                        <p:tgtEl>
                                          <p:spTgt spid="70"/>
                                        </p:tgtEl>
                                      </p:cBhvr>
                                    </p:animEffect>
                                  </p:childTnLst>
                                </p:cTn>
                              </p:par>
                              <p:par>
                                <p:cTn id="281" presetID="10" presetClass="entr" presetSubtype="0" fill="hold" nodeType="withEffect">
                                  <p:stCondLst>
                                    <p:cond delay="0"/>
                                  </p:stCondLst>
                                  <p:childTnLst>
                                    <p:set>
                                      <p:cBhvr>
                                        <p:cTn id="282" dur="1" fill="hold">
                                          <p:stCondLst>
                                            <p:cond delay="0"/>
                                          </p:stCondLst>
                                        </p:cTn>
                                        <p:tgtEl>
                                          <p:spTgt spid="71"/>
                                        </p:tgtEl>
                                        <p:attrNameLst>
                                          <p:attrName>style.visibility</p:attrName>
                                        </p:attrNameLst>
                                      </p:cBhvr>
                                      <p:to>
                                        <p:strVal val="visible"/>
                                      </p:to>
                                    </p:set>
                                    <p:animEffect transition="in" filter="fade">
                                      <p:cBhvr>
                                        <p:cTn id="28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36" grpId="0" animBg="1"/>
      <p:bldP spid="37" grpId="0" animBg="1"/>
      <p:bldP spid="38" grpId="0" animBg="1"/>
      <p:bldP spid="39" grpId="0"/>
      <p:bldP spid="48" grpId="0" animBg="1"/>
      <p:bldP spid="49" grpId="0"/>
      <p:bldP spid="54" grpId="0"/>
      <p:bldP spid="58" grpId="0"/>
      <p:bldP spid="61" grpId="0" animBg="1"/>
      <p:bldP spid="64" grpId="0" animBg="1"/>
      <p:bldP spid="65" grpId="0"/>
      <p:bldP spid="66" grpId="0"/>
      <p:bldP spid="3" grpId="0"/>
      <p:bldP spid="100" grpId="0"/>
      <p:bldP spid="103" grpId="0" animBg="1"/>
      <p:bldP spid="104" grpId="0" animBg="1"/>
      <p:bldP spid="107" grpId="0" animBg="1"/>
      <p:bldP spid="108" grpId="0" animBg="1"/>
      <p:bldP spid="114" grpId="0"/>
      <p:bldP spid="115" grpId="0" animBg="1"/>
      <p:bldP spid="116" grpId="0" animBg="1"/>
      <p:bldP spid="117" grpId="0" animBg="1"/>
      <p:bldP spid="118" grpId="0" animBg="1"/>
      <p:bldP spid="119" grpId="0" animBg="1"/>
      <p:bldP spid="120" grpId="0" animBg="1"/>
      <p:bldP spid="121" grpId="0" animBg="1"/>
      <p:bldP spid="122" grpId="0" animBg="1"/>
      <p:bldP spid="131" grpId="0"/>
      <p:bldP spid="47" grpId="0"/>
      <p:bldP spid="67" grpId="0" animBg="1"/>
      <p:bldP spid="68" grpId="0" animBg="1"/>
      <p:bldP spid="7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F14C8-43F5-48F4-A39C-CB7E6D47BDBB}"/>
              </a:ext>
            </a:extLst>
          </p:cNvPr>
          <p:cNvSpPr>
            <a:spLocks noGrp="1"/>
          </p:cNvSpPr>
          <p:nvPr>
            <p:ph type="title"/>
          </p:nvPr>
        </p:nvSpPr>
        <p:spPr/>
        <p:txBody>
          <a:bodyPr/>
          <a:lstStyle/>
          <a:p>
            <a:r>
              <a:rPr lang="en-US" dirty="0"/>
              <a:t>2. Interference Removal</a:t>
            </a:r>
          </a:p>
        </p:txBody>
      </p:sp>
      <p:sp>
        <p:nvSpPr>
          <p:cNvPr id="4" name="Slide Number Placeholder 3">
            <a:extLst>
              <a:ext uri="{FF2B5EF4-FFF2-40B4-BE49-F238E27FC236}">
                <a16:creationId xmlns:a16="http://schemas.microsoft.com/office/drawing/2014/main" id="{946D66F7-9B29-4479-A31B-28DD56408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375150-716F-4045-AE65-D299C7443571}"/>
                  </a:ext>
                </a:extLst>
              </p:cNvPr>
              <p:cNvSpPr txBox="1"/>
              <p:nvPr/>
            </p:nvSpPr>
            <p:spPr>
              <a:xfrm>
                <a:off x="2834359" y="5393156"/>
                <a:ext cx="2992679"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cs typeface="+mn-cs"/>
                                </a:rPr>
                                <m:t>𝑋</m:t>
                              </m:r>
                            </m:e>
                            <m:sub>
                              <m:r>
                                <a:rPr kumimoji="0" lang="en-US" sz="3200" b="0" i="1" u="none" strike="noStrike" kern="1200" cap="none" spc="0" normalizeH="0" baseline="0" noProof="0">
                                  <a:ln>
                                    <a:noFill/>
                                  </a:ln>
                                  <a:solidFill>
                                    <a:prstClr val="black"/>
                                  </a:solidFill>
                                  <a:effectLst/>
                                  <a:uLnTx/>
                                  <a:uFillTx/>
                                  <a:latin typeface="Cambria Math" panose="02040503050406030204" pitchFamily="18" charset="0"/>
                                  <a:cs typeface="+mn-cs"/>
                                </a:rPr>
                                <m:t>𝐼</m:t>
                              </m:r>
                            </m:sub>
                          </m:sSub>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𝐼</m:t>
                          </m:r>
                        </m:e>
                      </m:d>
                      <m:r>
                        <a:rPr kumimoji="0" lang="en-US" sz="32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32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𝑊</m:t>
                      </m:r>
                    </m:oMath>
                  </m:oMathPara>
                </a14:m>
                <a:endParaRPr kumimoji="0" lang="en-US" sz="3200" b="0" i="1" u="none" strike="noStrike" kern="1200" cap="none" spc="0" normalizeH="0" baseline="0" noProof="0" dirty="0">
                  <a:ln>
                    <a:noFill/>
                  </a:ln>
                  <a:solidFill>
                    <a:prstClr val="black"/>
                  </a:solidFill>
                  <a:effectLst/>
                  <a:uLnTx/>
                  <a:uFillTx/>
                  <a:latin typeface="Calibri"/>
                  <a:cs typeface="+mn-cs"/>
                </a:endParaRPr>
              </a:p>
            </p:txBody>
          </p:sp>
        </mc:Choice>
        <mc:Fallback xmlns="">
          <p:sp>
            <p:nvSpPr>
              <p:cNvPr id="7" name="TextBox 6">
                <a:extLst>
                  <a:ext uri="{FF2B5EF4-FFF2-40B4-BE49-F238E27FC236}">
                    <a16:creationId xmlns:a16="http://schemas.microsoft.com/office/drawing/2014/main" id="{C0375150-716F-4045-AE65-D299C7443571}"/>
                  </a:ext>
                </a:extLst>
              </p:cNvPr>
              <p:cNvSpPr txBox="1">
                <a:spLocks noRot="1" noChangeAspect="1" noMove="1" noResize="1" noEditPoints="1" noAdjustHandles="1" noChangeArrowheads="1" noChangeShapeType="1" noTextEdit="1"/>
              </p:cNvSpPr>
              <p:nvPr/>
            </p:nvSpPr>
            <p:spPr>
              <a:xfrm>
                <a:off x="2834359" y="5393156"/>
                <a:ext cx="2992679" cy="492443"/>
              </a:xfrm>
              <a:prstGeom prst="rect">
                <a:avLst/>
              </a:prstGeom>
              <a:blipFill>
                <a:blip r:embed="rId3"/>
                <a:stretch>
                  <a:fillRect/>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1F8277EA-BB8B-E21C-2EC1-7FB6D63CDF43}"/>
              </a:ext>
            </a:extLst>
          </p:cNvPr>
          <p:cNvSpPr/>
          <p:nvPr/>
        </p:nvSpPr>
        <p:spPr>
          <a:xfrm flipH="1">
            <a:off x="5489735" y="5114430"/>
            <a:ext cx="511342" cy="520055"/>
          </a:xfrm>
          <a:prstGeom prst="arc">
            <a:avLst/>
          </a:prstGeom>
          <a:ln w="38100">
            <a:solidFill>
              <a:srgbClr val="0070C0"/>
            </a:solidFill>
            <a:headEnd type="triangle" w="med" len="med"/>
            <a:tailEnd type="none"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96D0AD-683B-48F9-ACA4-875786D09267}"/>
                  </a:ext>
                </a:extLst>
              </p:cNvPr>
              <p:cNvSpPr txBox="1"/>
              <p:nvPr/>
            </p:nvSpPr>
            <p:spPr>
              <a:xfrm>
                <a:off x="4023598" y="1513023"/>
                <a:ext cx="3120075" cy="1334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rPr>
                  <a:t>interference (</a:t>
                </a:r>
                <a14:m>
                  <m:oMath xmlns:m="http://schemas.openxmlformats.org/officeDocument/2006/math">
                    <m:acc>
                      <m:accPr>
                        <m:chr m:val="⃗"/>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rPr>
                          <m:t>𝑰</m:t>
                        </m:r>
                      </m:e>
                    </m:acc>
                  </m:oMath>
                </a14:m>
                <a:r>
                  <a:rPr kumimoji="0" lang="en-US" sz="2400" b="1" i="0" u="none" strike="noStrike" kern="1200" cap="none" spc="0" normalizeH="0" baseline="0" noProof="0" dirty="0">
                    <a:ln>
                      <a:noFill/>
                    </a:ln>
                    <a:solidFill>
                      <a:prstClr val="black"/>
                    </a:solidFill>
                    <a:effectLst/>
                    <a:uLnTx/>
                    <a:uFillTx/>
                    <a:latin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rPr>
                  <a:t>received signal (</a:t>
                </a:r>
                <a14:m>
                  <m:oMath xmlns:m="http://schemas.openxmlformats.org/officeDocument/2006/math">
                    <m:acc>
                      <m:accPr>
                        <m:chr m:val="⃗"/>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rPr>
                        </m:ctrlPr>
                      </m:accPr>
                      <m:e>
                        <m:sSub>
                          <m:sSubPr>
                            <m:ctrlP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𝑿</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rPr>
                              <m:t>𝑰</m:t>
                            </m:r>
                          </m:sub>
                        </m:sSub>
                      </m:e>
                    </m:acc>
                  </m:oMath>
                </a14:m>
                <a:r>
                  <a:rPr kumimoji="0" lang="en-US" sz="2400" b="1" i="0" u="none" strike="noStrike" kern="1200" cap="none" spc="0" normalizeH="0" baseline="0" noProof="0" dirty="0">
                    <a:ln>
                      <a:noFill/>
                    </a:ln>
                    <a:solidFill>
                      <a:prstClr val="black"/>
                    </a:solidFill>
                    <a:effectLst/>
                    <a:uLnTx/>
                    <a:uFillTx/>
                    <a:latin typeface="Calibri"/>
                  </a:rPr>
                  <a:t>)</a:t>
                </a:r>
              </a:p>
              <a:p>
                <a:pPr lvl="0">
                  <a:defRPr/>
                </a:pPr>
                <a:r>
                  <a:rPr lang="en-US" sz="2400" b="1" dirty="0">
                    <a:solidFill>
                      <a:prstClr val="black"/>
                    </a:solidFill>
                    <a:latin typeface="Calibri"/>
                  </a:rPr>
                  <a:t>transmitted signal (</a:t>
                </a:r>
                <a14:m>
                  <m:oMath xmlns:m="http://schemas.openxmlformats.org/officeDocument/2006/math">
                    <m:acc>
                      <m:accPr>
                        <m:chr m:val="⃗"/>
                        <m:ctrlPr>
                          <a:rPr lang="en-US" sz="2400" b="1" i="1">
                            <a:solidFill>
                              <a:prstClr val="black"/>
                            </a:solidFill>
                            <a:latin typeface="Cambria Math" panose="02040503050406030204" pitchFamily="18" charset="0"/>
                          </a:rPr>
                        </m:ctrlPr>
                      </m:accPr>
                      <m:e>
                        <m:r>
                          <a:rPr lang="en-US" sz="2400" b="1" i="1">
                            <a:solidFill>
                              <a:prstClr val="black"/>
                            </a:solidFill>
                            <a:latin typeface="Cambria Math" panose="02040503050406030204" pitchFamily="18" charset="0"/>
                          </a:rPr>
                          <m:t>𝑿</m:t>
                        </m:r>
                      </m:e>
                    </m:acc>
                  </m:oMath>
                </a14:m>
                <a:r>
                  <a:rPr kumimoji="0" lang="en-US" sz="2400" b="1" i="0" u="none" strike="noStrike" kern="1200" cap="none" spc="0" normalizeH="0" baseline="0" noProof="0" dirty="0">
                    <a:ln>
                      <a:noFill/>
                    </a:ln>
                    <a:solidFill>
                      <a:prstClr val="black"/>
                    </a:solidFill>
                    <a:effectLst/>
                    <a:uLnTx/>
                    <a:uFillTx/>
                    <a:latin typeface="Calibri"/>
                  </a:rPr>
                  <a:t>)</a:t>
                </a:r>
              </a:p>
            </p:txBody>
          </p:sp>
        </mc:Choice>
        <mc:Fallback xmlns="">
          <p:sp>
            <p:nvSpPr>
              <p:cNvPr id="5" name="TextBox 4">
                <a:extLst>
                  <a:ext uri="{FF2B5EF4-FFF2-40B4-BE49-F238E27FC236}">
                    <a16:creationId xmlns:a16="http://schemas.microsoft.com/office/drawing/2014/main" id="{3A96D0AD-683B-48F9-ACA4-875786D09267}"/>
                  </a:ext>
                </a:extLst>
              </p:cNvPr>
              <p:cNvSpPr txBox="1">
                <a:spLocks noRot="1" noChangeAspect="1" noMove="1" noResize="1" noEditPoints="1" noAdjustHandles="1" noChangeArrowheads="1" noChangeShapeType="1" noTextEdit="1"/>
              </p:cNvSpPr>
              <p:nvPr/>
            </p:nvSpPr>
            <p:spPr>
              <a:xfrm>
                <a:off x="4023598" y="1513023"/>
                <a:ext cx="3120075" cy="1334597"/>
              </a:xfrm>
              <a:prstGeom prst="rect">
                <a:avLst/>
              </a:prstGeom>
              <a:blipFill>
                <a:blip r:embed="rId4"/>
                <a:stretch>
                  <a:fillRect l="-2930" t="-457" b="-9589"/>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7024C2ED-D443-A451-C4EC-B2C22567C86B}"/>
              </a:ext>
            </a:extLst>
          </p:cNvPr>
          <p:cNvCxnSpPr>
            <a:cxnSpLocks/>
          </p:cNvCxnSpPr>
          <p:nvPr/>
        </p:nvCxnSpPr>
        <p:spPr>
          <a:xfrm>
            <a:off x="844952" y="3187952"/>
            <a:ext cx="3004033" cy="28975"/>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6081517-DF4B-D233-A88F-CFA1C97C463B}"/>
              </a:ext>
            </a:extLst>
          </p:cNvPr>
          <p:cNvCxnSpPr>
            <a:cxnSpLocks/>
          </p:cNvCxnSpPr>
          <p:nvPr/>
        </p:nvCxnSpPr>
        <p:spPr>
          <a:xfrm flipV="1">
            <a:off x="1151538" y="1696160"/>
            <a:ext cx="16625" cy="1732840"/>
          </a:xfrm>
          <a:prstGeom prst="line">
            <a:avLst/>
          </a:prstGeom>
          <a:ln w="38100"/>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9876E49E-5B45-C03E-BDFB-F39BF71702B8}"/>
              </a:ext>
            </a:extLst>
          </p:cNvPr>
          <p:cNvSpPr txBox="1"/>
          <p:nvPr/>
        </p:nvSpPr>
        <p:spPr>
          <a:xfrm>
            <a:off x="3622570" y="3234337"/>
            <a:ext cx="486588" cy="461665"/>
          </a:xfrm>
          <a:prstGeom prst="rect">
            <a:avLst/>
          </a:prstGeom>
          <a:noFill/>
        </p:spPr>
        <p:txBody>
          <a:bodyPr wrap="square" rtlCol="0">
            <a:spAutoFit/>
          </a:bodyPr>
          <a:lstStyle/>
          <a:p>
            <a:r>
              <a:rPr lang="en-US" sz="2400" b="1" dirty="0"/>
              <a:t>I</a:t>
            </a:r>
          </a:p>
        </p:txBody>
      </p:sp>
      <p:sp>
        <p:nvSpPr>
          <p:cNvPr id="22" name="TextBox 21">
            <a:extLst>
              <a:ext uri="{FF2B5EF4-FFF2-40B4-BE49-F238E27FC236}">
                <a16:creationId xmlns:a16="http://schemas.microsoft.com/office/drawing/2014/main" id="{44024991-48D1-2E5D-9D49-DC5A998E3B87}"/>
              </a:ext>
            </a:extLst>
          </p:cNvPr>
          <p:cNvSpPr txBox="1"/>
          <p:nvPr/>
        </p:nvSpPr>
        <p:spPr>
          <a:xfrm>
            <a:off x="701031" y="1379551"/>
            <a:ext cx="486588" cy="461665"/>
          </a:xfrm>
          <a:prstGeom prst="rect">
            <a:avLst/>
          </a:prstGeom>
          <a:noFill/>
        </p:spPr>
        <p:txBody>
          <a:bodyPr wrap="square" rtlCol="0">
            <a:spAutoFit/>
          </a:bodyPr>
          <a:lstStyle/>
          <a:p>
            <a:r>
              <a:rPr lang="en-US" sz="2400" b="1" dirty="0"/>
              <a:t>Q</a:t>
            </a:r>
          </a:p>
        </p:txBody>
      </p:sp>
      <p:sp>
        <p:nvSpPr>
          <p:cNvPr id="25" name="Oval 24">
            <a:extLst>
              <a:ext uri="{FF2B5EF4-FFF2-40B4-BE49-F238E27FC236}">
                <a16:creationId xmlns:a16="http://schemas.microsoft.com/office/drawing/2014/main" id="{1AC6DCD5-7A37-DE79-452E-7489A83317A4}"/>
              </a:ext>
            </a:extLst>
          </p:cNvPr>
          <p:cNvSpPr/>
          <p:nvPr/>
        </p:nvSpPr>
        <p:spPr bwMode="auto">
          <a:xfrm>
            <a:off x="2285146" y="2277814"/>
            <a:ext cx="255431" cy="248543"/>
          </a:xfrm>
          <a:prstGeom prst="ellipse">
            <a:avLst/>
          </a:prstGeom>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sz="2000"/>
          </a:p>
        </p:txBody>
      </p:sp>
      <p:sp>
        <p:nvSpPr>
          <p:cNvPr id="26" name="Oval 25">
            <a:extLst>
              <a:ext uri="{FF2B5EF4-FFF2-40B4-BE49-F238E27FC236}">
                <a16:creationId xmlns:a16="http://schemas.microsoft.com/office/drawing/2014/main" id="{3A0EF63E-F518-7842-F5D5-21E7B378839F}"/>
              </a:ext>
            </a:extLst>
          </p:cNvPr>
          <p:cNvSpPr/>
          <p:nvPr/>
        </p:nvSpPr>
        <p:spPr bwMode="auto">
          <a:xfrm>
            <a:off x="1654751" y="2277815"/>
            <a:ext cx="255431" cy="248543"/>
          </a:xfrm>
          <a:prstGeom prst="ellipse">
            <a:avLst/>
          </a:prstGeom>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sz="2000"/>
          </a:p>
        </p:txBody>
      </p:sp>
      <p:cxnSp>
        <p:nvCxnSpPr>
          <p:cNvPr id="28" name="Straight Arrow Connector 27">
            <a:extLst>
              <a:ext uri="{FF2B5EF4-FFF2-40B4-BE49-F238E27FC236}">
                <a16:creationId xmlns:a16="http://schemas.microsoft.com/office/drawing/2014/main" id="{2B97BD87-0C39-104B-BC6C-FDF46A7079DE}"/>
              </a:ext>
            </a:extLst>
          </p:cNvPr>
          <p:cNvCxnSpPr>
            <a:stCxn id="25" idx="2"/>
            <a:endCxn id="26" idx="6"/>
          </p:cNvCxnSpPr>
          <p:nvPr/>
        </p:nvCxnSpPr>
        <p:spPr>
          <a:xfrm flipH="1">
            <a:off x="1910182" y="2402086"/>
            <a:ext cx="374963"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A2EE0E4-840D-1058-C16D-7CB42E3C190E}"/>
                  </a:ext>
                </a:extLst>
              </p:cNvPr>
              <p:cNvSpPr txBox="1"/>
              <p:nvPr/>
            </p:nvSpPr>
            <p:spPr>
              <a:xfrm>
                <a:off x="2074317" y="1578893"/>
                <a:ext cx="516426" cy="5754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0" lang="en-US" sz="2800" b="1" i="1" u="none" strike="noStrike" kern="1200" cap="none" spc="0" normalizeH="0" baseline="0" noProof="0" smtClean="0">
                              <a:ln>
                                <a:noFill/>
                              </a:ln>
                              <a:solidFill>
                                <a:srgbClr val="C00000"/>
                              </a:solidFill>
                              <a:effectLst/>
                              <a:uLnTx/>
                              <a:uFillTx/>
                              <a:latin typeface="Cambria Math" panose="02040503050406030204" pitchFamily="18" charset="0"/>
                            </a:rPr>
                          </m:ctrlPr>
                        </m:accPr>
                        <m:e>
                          <m:r>
                            <a:rPr kumimoji="0" lang="en-US" sz="2800" b="1" i="1" u="none" strike="noStrike" kern="1200" cap="none" spc="0" normalizeH="0" baseline="0" noProof="0" smtClean="0">
                              <a:ln>
                                <a:noFill/>
                              </a:ln>
                              <a:solidFill>
                                <a:srgbClr val="C00000"/>
                              </a:solidFill>
                              <a:effectLst/>
                              <a:uLnTx/>
                              <a:uFillTx/>
                              <a:latin typeface="Cambria Math" panose="02040503050406030204" pitchFamily="18" charset="0"/>
                            </a:rPr>
                            <m:t>𝑰</m:t>
                          </m:r>
                        </m:e>
                      </m:acc>
                    </m:oMath>
                  </m:oMathPara>
                </a14:m>
                <a:endParaRPr lang="en-US" sz="2000" b="1" dirty="0"/>
              </a:p>
            </p:txBody>
          </p:sp>
        </mc:Choice>
        <mc:Fallback xmlns="">
          <p:sp>
            <p:nvSpPr>
              <p:cNvPr id="30" name="TextBox 29">
                <a:extLst>
                  <a:ext uri="{FF2B5EF4-FFF2-40B4-BE49-F238E27FC236}">
                    <a16:creationId xmlns:a16="http://schemas.microsoft.com/office/drawing/2014/main" id="{5A2EE0E4-840D-1058-C16D-7CB42E3C190E}"/>
                  </a:ext>
                </a:extLst>
              </p:cNvPr>
              <p:cNvSpPr txBox="1">
                <a:spLocks noRot="1" noChangeAspect="1" noMove="1" noResize="1" noEditPoints="1" noAdjustHandles="1" noChangeArrowheads="1" noChangeShapeType="1" noTextEdit="1"/>
              </p:cNvSpPr>
              <p:nvPr/>
            </p:nvSpPr>
            <p:spPr>
              <a:xfrm>
                <a:off x="2074317" y="1578893"/>
                <a:ext cx="516426" cy="57547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6F9BA29-FD67-CE24-C815-7315F2672B49}"/>
                  </a:ext>
                </a:extLst>
              </p:cNvPr>
              <p:cNvSpPr txBox="1"/>
              <p:nvPr/>
            </p:nvSpPr>
            <p:spPr>
              <a:xfrm>
                <a:off x="2372964" y="2118149"/>
                <a:ext cx="837756" cy="4374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ctrlPr>
                        </m:accPr>
                        <m:e>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𝑋</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𝐼</m:t>
                              </m:r>
                            </m:sub>
                          </m:sSub>
                        </m:e>
                      </m:acc>
                    </m:oMath>
                  </m:oMathPara>
                </a14:m>
                <a:endParaRPr lang="en-US" sz="2000" dirty="0"/>
              </a:p>
            </p:txBody>
          </p:sp>
        </mc:Choice>
        <mc:Fallback xmlns="">
          <p:sp>
            <p:nvSpPr>
              <p:cNvPr id="34" name="TextBox 33">
                <a:extLst>
                  <a:ext uri="{FF2B5EF4-FFF2-40B4-BE49-F238E27FC236}">
                    <a16:creationId xmlns:a16="http://schemas.microsoft.com/office/drawing/2014/main" id="{F6F9BA29-FD67-CE24-C815-7315F2672B49}"/>
                  </a:ext>
                </a:extLst>
              </p:cNvPr>
              <p:cNvSpPr txBox="1">
                <a:spLocks noRot="1" noChangeAspect="1" noMove="1" noResize="1" noEditPoints="1" noAdjustHandles="1" noChangeArrowheads="1" noChangeShapeType="1" noTextEdit="1"/>
              </p:cNvSpPr>
              <p:nvPr/>
            </p:nvSpPr>
            <p:spPr>
              <a:xfrm>
                <a:off x="2372964" y="2118149"/>
                <a:ext cx="837756" cy="43749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93FDED0-207A-2920-4072-83DFED978149}"/>
                  </a:ext>
                </a:extLst>
              </p:cNvPr>
              <p:cNvSpPr txBox="1"/>
              <p:nvPr/>
            </p:nvSpPr>
            <p:spPr>
              <a:xfrm>
                <a:off x="1148438" y="2079766"/>
                <a:ext cx="707854" cy="4374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rPr>
                            <m:t>𝑋</m:t>
                          </m:r>
                        </m:e>
                      </m:acc>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 </m:t>
                      </m:r>
                    </m:oMath>
                  </m:oMathPara>
                </a14:m>
                <a:endParaRPr lang="en-US" sz="2000" dirty="0"/>
              </a:p>
            </p:txBody>
          </p:sp>
        </mc:Choice>
        <mc:Fallback xmlns="">
          <p:sp>
            <p:nvSpPr>
              <p:cNvPr id="36" name="TextBox 35">
                <a:extLst>
                  <a:ext uri="{FF2B5EF4-FFF2-40B4-BE49-F238E27FC236}">
                    <a16:creationId xmlns:a16="http://schemas.microsoft.com/office/drawing/2014/main" id="{693FDED0-207A-2920-4072-83DFED978149}"/>
                  </a:ext>
                </a:extLst>
              </p:cNvPr>
              <p:cNvSpPr txBox="1">
                <a:spLocks noRot="1" noChangeAspect="1" noMove="1" noResize="1" noEditPoints="1" noAdjustHandles="1" noChangeArrowheads="1" noChangeShapeType="1" noTextEdit="1"/>
              </p:cNvSpPr>
              <p:nvPr/>
            </p:nvSpPr>
            <p:spPr>
              <a:xfrm>
                <a:off x="1148438" y="2079766"/>
                <a:ext cx="707854" cy="437492"/>
              </a:xfrm>
              <a:prstGeom prst="rect">
                <a:avLst/>
              </a:prstGeom>
              <a:blipFill>
                <a:blip r:embed="rId7"/>
                <a:stretch>
                  <a:fillRect t="-19444" r="-14530"/>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EFD2790A-E2A9-5D85-C7CD-2A9038F76CA9}"/>
              </a:ext>
            </a:extLst>
          </p:cNvPr>
          <p:cNvCxnSpPr/>
          <p:nvPr/>
        </p:nvCxnSpPr>
        <p:spPr>
          <a:xfrm flipH="1">
            <a:off x="3574105" y="1815822"/>
            <a:ext cx="374963"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C4757DE-352E-2D29-0C58-9B15117907FC}"/>
              </a:ext>
            </a:extLst>
          </p:cNvPr>
          <p:cNvSpPr/>
          <p:nvPr/>
        </p:nvSpPr>
        <p:spPr bwMode="auto">
          <a:xfrm>
            <a:off x="3607392" y="2088502"/>
            <a:ext cx="255431" cy="248543"/>
          </a:xfrm>
          <a:prstGeom prst="ellipse">
            <a:avLst/>
          </a:prstGeom>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sz="2000"/>
          </a:p>
        </p:txBody>
      </p:sp>
      <p:sp>
        <p:nvSpPr>
          <p:cNvPr id="40" name="Oval 39">
            <a:extLst>
              <a:ext uri="{FF2B5EF4-FFF2-40B4-BE49-F238E27FC236}">
                <a16:creationId xmlns:a16="http://schemas.microsoft.com/office/drawing/2014/main" id="{BB5BF9EA-CF8F-0129-7E47-4C03FA4DA301}"/>
              </a:ext>
            </a:extLst>
          </p:cNvPr>
          <p:cNvSpPr/>
          <p:nvPr/>
        </p:nvSpPr>
        <p:spPr bwMode="auto">
          <a:xfrm>
            <a:off x="3627691" y="2515386"/>
            <a:ext cx="255431" cy="248543"/>
          </a:xfrm>
          <a:prstGeom prst="ellipse">
            <a:avLst/>
          </a:prstGeom>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sz="2000"/>
          </a:p>
        </p:txBody>
      </p:sp>
      <p:cxnSp>
        <p:nvCxnSpPr>
          <p:cNvPr id="42" name="Straight Arrow Connector 41">
            <a:extLst>
              <a:ext uri="{FF2B5EF4-FFF2-40B4-BE49-F238E27FC236}">
                <a16:creationId xmlns:a16="http://schemas.microsoft.com/office/drawing/2014/main" id="{75CBBDCE-D905-D96B-C7DE-5F76C3E58D42}"/>
              </a:ext>
            </a:extLst>
          </p:cNvPr>
          <p:cNvCxnSpPr>
            <a:endCxn id="25" idx="3"/>
          </p:cNvCxnSpPr>
          <p:nvPr/>
        </p:nvCxnSpPr>
        <p:spPr>
          <a:xfrm flipV="1">
            <a:off x="1168163" y="2489959"/>
            <a:ext cx="1154389" cy="697484"/>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ED575AD-3D92-CBFF-2D64-6C15D798338A}"/>
              </a:ext>
            </a:extLst>
          </p:cNvPr>
          <p:cNvCxnSpPr>
            <a:cxnSpLocks/>
            <a:endCxn id="26" idx="3"/>
          </p:cNvCxnSpPr>
          <p:nvPr/>
        </p:nvCxnSpPr>
        <p:spPr>
          <a:xfrm flipV="1">
            <a:off x="1187619" y="2489960"/>
            <a:ext cx="504539" cy="713106"/>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Arrow: Down 51">
            <a:extLst>
              <a:ext uri="{FF2B5EF4-FFF2-40B4-BE49-F238E27FC236}">
                <a16:creationId xmlns:a16="http://schemas.microsoft.com/office/drawing/2014/main" id="{DAF7BBA5-653D-9C75-1DCF-D32BE756024B}"/>
              </a:ext>
            </a:extLst>
          </p:cNvPr>
          <p:cNvSpPr/>
          <p:nvPr/>
        </p:nvSpPr>
        <p:spPr bwMode="auto">
          <a:xfrm>
            <a:off x="3078814" y="3998610"/>
            <a:ext cx="656293" cy="612862"/>
          </a:xfrm>
          <a:prstGeom prst="downArrow">
            <a:avLst/>
          </a:prstGeo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a:p>
        </p:txBody>
      </p:sp>
      <p:sp>
        <p:nvSpPr>
          <p:cNvPr id="54" name="TextBox 53">
            <a:extLst>
              <a:ext uri="{FF2B5EF4-FFF2-40B4-BE49-F238E27FC236}">
                <a16:creationId xmlns:a16="http://schemas.microsoft.com/office/drawing/2014/main" id="{EFAC88C4-A978-C953-4065-BD560909616F}"/>
              </a:ext>
            </a:extLst>
          </p:cNvPr>
          <p:cNvSpPr txBox="1"/>
          <p:nvPr/>
        </p:nvSpPr>
        <p:spPr>
          <a:xfrm>
            <a:off x="3862823" y="3804419"/>
            <a:ext cx="6251124" cy="954107"/>
          </a:xfrm>
          <a:prstGeom prst="rect">
            <a:avLst/>
          </a:prstGeom>
          <a:noFill/>
        </p:spPr>
        <p:txBody>
          <a:bodyPr wrap="square">
            <a:spAutoFit/>
          </a:bodyPr>
          <a:lstStyle/>
          <a:p>
            <a:r>
              <a:rPr lang="en-US" sz="2800" b="1" dirty="0" err="1">
                <a:solidFill>
                  <a:srgbClr val="C00000"/>
                </a:solidFill>
              </a:rPr>
              <a:t>AiFi</a:t>
            </a:r>
            <a:r>
              <a:rPr lang="en-US" sz="2800" b="1" dirty="0">
                <a:solidFill>
                  <a:srgbClr val="C00000"/>
                </a:solidFill>
              </a:rPr>
              <a:t> mimics it with a fully-connected NN in feature space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7C418A-7D73-AA62-7E73-6938A1C1D228}"/>
                  </a:ext>
                </a:extLst>
              </p:cNvPr>
              <p:cNvSpPr txBox="1"/>
              <p:nvPr/>
            </p:nvSpPr>
            <p:spPr>
              <a:xfrm>
                <a:off x="8576528" y="2402086"/>
                <a:ext cx="1782860" cy="48314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e>
                      </m:acc>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𝐼</m:t>
                              </m:r>
                            </m:sub>
                          </m:sSub>
                        </m:e>
                      </m:acc>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e>
                      </m:acc>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a:extLst>
                  <a:ext uri="{FF2B5EF4-FFF2-40B4-BE49-F238E27FC236}">
                    <a16:creationId xmlns:a16="http://schemas.microsoft.com/office/drawing/2014/main" id="{367C418A-7D73-AA62-7E73-6938A1C1D228}"/>
                  </a:ext>
                </a:extLst>
              </p:cNvPr>
              <p:cNvSpPr txBox="1">
                <a:spLocks noRot="1" noChangeAspect="1" noMove="1" noResize="1" noEditPoints="1" noAdjustHandles="1" noChangeArrowheads="1" noChangeShapeType="1" noTextEdit="1"/>
              </p:cNvSpPr>
              <p:nvPr/>
            </p:nvSpPr>
            <p:spPr>
              <a:xfrm>
                <a:off x="8576528" y="2402086"/>
                <a:ext cx="1782860" cy="4831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D987010-13D5-B19B-DEF8-2EB4D02EAEA6}"/>
                  </a:ext>
                </a:extLst>
              </p:cNvPr>
              <p:cNvSpPr txBox="1"/>
              <p:nvPr/>
            </p:nvSpPr>
            <p:spPr>
              <a:xfrm>
                <a:off x="7966269" y="1647763"/>
                <a:ext cx="3592599" cy="575479"/>
              </a:xfrm>
              <a:prstGeom prst="rect">
                <a:avLst/>
              </a:prstGeom>
              <a:noFill/>
            </p:spPr>
            <p:txBody>
              <a:bodyPr wrap="square" rtlCol="0">
                <a:spAutoFit/>
              </a:bodyPr>
              <a:lstStyle/>
              <a:p>
                <a:r>
                  <a:rPr lang="en-US" sz="2800" b="1" dirty="0" err="1"/>
                  <a:t>WiFi’s</a:t>
                </a:r>
                <a:r>
                  <a:rPr lang="en-US" sz="2800" b="1" dirty="0"/>
                  <a:t> recovery of  </a:t>
                </a:r>
                <a14:m>
                  <m:oMath xmlns:m="http://schemas.openxmlformats.org/officeDocument/2006/math">
                    <m:acc>
                      <m:accPr>
                        <m:chr m:val="⃗"/>
                        <m:ctrlP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2800" b="1" i="1" u="none" strike="noStrike" kern="1200" cap="none" spc="0" normalizeH="0" baseline="0" noProof="0" smtClean="0">
                            <a:ln>
                              <a:noFill/>
                            </a:ln>
                            <a:solidFill>
                              <a:prstClr val="black"/>
                            </a:solidFill>
                            <a:effectLst/>
                            <a:uLnTx/>
                            <a:uFillTx/>
                            <a:latin typeface="Cambria Math" panose="02040503050406030204" pitchFamily="18" charset="0"/>
                          </a:rPr>
                          <m:t>𝑿</m:t>
                        </m:r>
                      </m:e>
                    </m:acc>
                  </m:oMath>
                </a14:m>
                <a:r>
                  <a:rPr lang="en-US" sz="2800" b="1" dirty="0"/>
                  <a:t>:</a:t>
                </a:r>
              </a:p>
            </p:txBody>
          </p:sp>
        </mc:Choice>
        <mc:Fallback xmlns="">
          <p:sp>
            <p:nvSpPr>
              <p:cNvPr id="18" name="TextBox 17">
                <a:extLst>
                  <a:ext uri="{FF2B5EF4-FFF2-40B4-BE49-F238E27FC236}">
                    <a16:creationId xmlns:a16="http://schemas.microsoft.com/office/drawing/2014/main" id="{AD987010-13D5-B19B-DEF8-2EB4D02EAEA6}"/>
                  </a:ext>
                </a:extLst>
              </p:cNvPr>
              <p:cNvSpPr txBox="1">
                <a:spLocks noRot="1" noChangeAspect="1" noMove="1" noResize="1" noEditPoints="1" noAdjustHandles="1" noChangeArrowheads="1" noChangeShapeType="1" noTextEdit="1"/>
              </p:cNvSpPr>
              <p:nvPr/>
            </p:nvSpPr>
            <p:spPr>
              <a:xfrm>
                <a:off x="7966269" y="1647763"/>
                <a:ext cx="3592599" cy="575479"/>
              </a:xfrm>
              <a:prstGeom prst="rect">
                <a:avLst/>
              </a:prstGeom>
              <a:blipFill>
                <a:blip r:embed="rId9"/>
                <a:stretch>
                  <a:fillRect l="-3565" b="-29474"/>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7B829EC-341A-5556-F0E1-06AE1A6CBAC8}"/>
              </a:ext>
            </a:extLst>
          </p:cNvPr>
          <p:cNvSpPr txBox="1"/>
          <p:nvPr/>
        </p:nvSpPr>
        <p:spPr>
          <a:xfrm>
            <a:off x="4992679" y="4905851"/>
            <a:ext cx="4084296" cy="369332"/>
          </a:xfrm>
          <a:prstGeom prst="rect">
            <a:avLst/>
          </a:prstGeom>
          <a:noFill/>
        </p:spPr>
        <p:txBody>
          <a:bodyPr wrap="square" t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Learnable weights</a:t>
            </a:r>
          </a:p>
        </p:txBody>
      </p:sp>
    </p:spTree>
    <p:extLst>
      <p:ext uri="{BB962C8B-B14F-4D97-AF65-F5344CB8AC3E}">
        <p14:creationId xmlns:p14="http://schemas.microsoft.com/office/powerpoint/2010/main" val="297582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52" grpId="0" animBg="1"/>
      <p:bldP spid="54"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177A-A8F0-4092-BDD4-097D7438C2B7}"/>
              </a:ext>
            </a:extLst>
          </p:cNvPr>
          <p:cNvSpPr>
            <a:spLocks noGrp="1"/>
          </p:cNvSpPr>
          <p:nvPr>
            <p:ph type="title"/>
          </p:nvPr>
        </p:nvSpPr>
        <p:spPr/>
        <p:txBody>
          <a:bodyPr/>
          <a:lstStyle/>
          <a:p>
            <a:r>
              <a:rPr lang="en-US" dirty="0"/>
              <a:t>3. Data Payload Correction</a:t>
            </a:r>
          </a:p>
        </p:txBody>
      </p:sp>
      <p:sp>
        <p:nvSpPr>
          <p:cNvPr id="4" name="Slide Number Placeholder 3">
            <a:extLst>
              <a:ext uri="{FF2B5EF4-FFF2-40B4-BE49-F238E27FC236}">
                <a16:creationId xmlns:a16="http://schemas.microsoft.com/office/drawing/2014/main" id="{FBB87E46-5C5F-467E-9E24-25F878659C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69" name="Rectangle: Rounded Corners 68">
            <a:extLst>
              <a:ext uri="{FF2B5EF4-FFF2-40B4-BE49-F238E27FC236}">
                <a16:creationId xmlns:a16="http://schemas.microsoft.com/office/drawing/2014/main" id="{A1AB2852-BBB5-4B17-9A70-55B747A4B39F}"/>
              </a:ext>
            </a:extLst>
          </p:cNvPr>
          <p:cNvSpPr/>
          <p:nvPr/>
        </p:nvSpPr>
        <p:spPr>
          <a:xfrm>
            <a:off x="2778372" y="5026269"/>
            <a:ext cx="1022255" cy="684511"/>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libri" panose="020F0502020204030204"/>
                <a:ea typeface="+mn-ea"/>
                <a:cs typeface="+mn-cs"/>
              </a:rPr>
              <a:t>LSTM cell</a:t>
            </a:r>
          </a:p>
        </p:txBody>
      </p:sp>
      <p:cxnSp>
        <p:nvCxnSpPr>
          <p:cNvPr id="70" name="Connector: Elbow 69">
            <a:extLst>
              <a:ext uri="{FF2B5EF4-FFF2-40B4-BE49-F238E27FC236}">
                <a16:creationId xmlns:a16="http://schemas.microsoft.com/office/drawing/2014/main" id="{B12BE62A-2D19-42B3-90AF-6052C440E406}"/>
              </a:ext>
            </a:extLst>
          </p:cNvPr>
          <p:cNvCxnSpPr>
            <a:cxnSpLocks/>
            <a:stCxn id="69" idx="3"/>
            <a:endCxn id="69" idx="1"/>
          </p:cNvCxnSpPr>
          <p:nvPr/>
        </p:nvCxnSpPr>
        <p:spPr>
          <a:xfrm flipH="1">
            <a:off x="2778372" y="5368525"/>
            <a:ext cx="1022255" cy="12700"/>
          </a:xfrm>
          <a:prstGeom prst="bentConnector5">
            <a:avLst>
              <a:gd name="adj1" fmla="val -22362"/>
              <a:gd name="adj2" fmla="val -4157701"/>
              <a:gd name="adj3" fmla="val 122362"/>
            </a:avLst>
          </a:prstGeom>
          <a:noFill/>
          <a:ln w="28575" cap="flat" cmpd="sng" algn="ctr">
            <a:solidFill>
              <a:sysClr val="windowText" lastClr="000000"/>
            </a:solidFill>
            <a:prstDash val="solid"/>
            <a:miter lim="800000"/>
            <a:tailEnd type="triangle"/>
          </a:ln>
          <a:effectLst/>
        </p:spPr>
      </p:cxnSp>
      <p:sp>
        <p:nvSpPr>
          <p:cNvPr id="71" name="TextBox 70">
            <a:extLst>
              <a:ext uri="{FF2B5EF4-FFF2-40B4-BE49-F238E27FC236}">
                <a16:creationId xmlns:a16="http://schemas.microsoft.com/office/drawing/2014/main" id="{13A3317B-CF32-4C60-BEB3-62FB75B9BDC6}"/>
              </a:ext>
            </a:extLst>
          </p:cNvPr>
          <p:cNvSpPr txBox="1"/>
          <p:nvPr/>
        </p:nvSpPr>
        <p:spPr>
          <a:xfrm>
            <a:off x="1731005" y="4854304"/>
            <a:ext cx="11649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Repeat</a:t>
            </a:r>
          </a:p>
        </p:txBody>
      </p:sp>
      <p:sp>
        <p:nvSpPr>
          <p:cNvPr id="72" name="TextBox 71">
            <a:extLst>
              <a:ext uri="{FF2B5EF4-FFF2-40B4-BE49-F238E27FC236}">
                <a16:creationId xmlns:a16="http://schemas.microsoft.com/office/drawing/2014/main" id="{3D74A247-CF26-4E7D-A10A-C6E82B4D80E9}"/>
              </a:ext>
            </a:extLst>
          </p:cNvPr>
          <p:cNvSpPr txBox="1"/>
          <p:nvPr/>
        </p:nvSpPr>
        <p:spPr>
          <a:xfrm>
            <a:off x="4077052" y="4692651"/>
            <a:ext cx="10473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Expand</a:t>
            </a:r>
          </a:p>
        </p:txBody>
      </p:sp>
      <p:sp>
        <p:nvSpPr>
          <p:cNvPr id="73" name="Equals 72">
            <a:extLst>
              <a:ext uri="{FF2B5EF4-FFF2-40B4-BE49-F238E27FC236}">
                <a16:creationId xmlns:a16="http://schemas.microsoft.com/office/drawing/2014/main" id="{CFA1067A-5921-4853-B909-3BBE7FFEFFF7}"/>
              </a:ext>
            </a:extLst>
          </p:cNvPr>
          <p:cNvSpPr/>
          <p:nvPr/>
        </p:nvSpPr>
        <p:spPr>
          <a:xfrm>
            <a:off x="4253757" y="5013910"/>
            <a:ext cx="480646" cy="342255"/>
          </a:xfrm>
          <a:prstGeom prst="mathEqual">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4" name="Rectangle: Rounded Corners 73">
            <a:extLst>
              <a:ext uri="{FF2B5EF4-FFF2-40B4-BE49-F238E27FC236}">
                <a16:creationId xmlns:a16="http://schemas.microsoft.com/office/drawing/2014/main" id="{DB2F364C-1407-4B73-AA33-485236CFFD28}"/>
              </a:ext>
            </a:extLst>
          </p:cNvPr>
          <p:cNvSpPr/>
          <p:nvPr/>
        </p:nvSpPr>
        <p:spPr>
          <a:xfrm>
            <a:off x="4891855" y="4881380"/>
            <a:ext cx="834808" cy="684511"/>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libri" panose="020F0502020204030204"/>
                <a:ea typeface="+mn-ea"/>
                <a:cs typeface="+mn-cs"/>
              </a:rPr>
              <a:t>LSTM cell</a:t>
            </a:r>
          </a:p>
        </p:txBody>
      </p:sp>
      <p:cxnSp>
        <p:nvCxnSpPr>
          <p:cNvPr id="75" name="Straight Arrow Connector 74">
            <a:extLst>
              <a:ext uri="{FF2B5EF4-FFF2-40B4-BE49-F238E27FC236}">
                <a16:creationId xmlns:a16="http://schemas.microsoft.com/office/drawing/2014/main" id="{FAF39E36-18AE-44CF-8CE9-E71340E3A7F8}"/>
              </a:ext>
            </a:extLst>
          </p:cNvPr>
          <p:cNvCxnSpPr>
            <a:cxnSpLocks/>
            <a:stCxn id="76" idx="0"/>
            <a:endCxn id="69" idx="2"/>
          </p:cNvCxnSpPr>
          <p:nvPr/>
        </p:nvCxnSpPr>
        <p:spPr>
          <a:xfrm flipV="1">
            <a:off x="3289500" y="5710780"/>
            <a:ext cx="0" cy="212268"/>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5D03B5A-E540-456C-AE12-A8EF5BD20D2D}"/>
                  </a:ext>
                </a:extLst>
              </p:cNvPr>
              <p:cNvSpPr txBox="1"/>
              <p:nvPr/>
            </p:nvSpPr>
            <p:spPr>
              <a:xfrm>
                <a:off x="2300762" y="5923048"/>
                <a:ext cx="1977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a:t>
                </a:r>
                <a14:m>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𝒅</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1" i="0" u="none" strike="noStrike" kern="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𝒅</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oMath>
                </a14:m>
                <a:r>
                  <a:rPr kumimoji="0" lang="en-US" sz="1800" b="1" i="0" u="none" strike="noStrike" kern="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𝒅</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1" i="0" u="none" strike="noStrike" kern="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𝒅</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a14:m>
                <a:r>
                  <a:rPr kumimoji="0" lang="en-US" sz="1800" b="1" i="0" u="none" strike="noStrike" kern="0" cap="none" spc="0" normalizeH="0" baseline="0" noProof="0" dirty="0">
                    <a:ln>
                      <a:noFill/>
                    </a:ln>
                    <a:solidFill>
                      <a:prstClr val="black"/>
                    </a:solidFill>
                    <a:effectLst/>
                    <a:uLnTx/>
                    <a:uFillTx/>
                    <a:latin typeface="Calibri"/>
                    <a:ea typeface="+mn-ea"/>
                    <a:cs typeface="+mn-cs"/>
                  </a:rPr>
                  <a:t>)</a:t>
                </a:r>
              </a:p>
            </p:txBody>
          </p:sp>
        </mc:Choice>
        <mc:Fallback xmlns="">
          <p:sp>
            <p:nvSpPr>
              <p:cNvPr id="76" name="TextBox 75">
                <a:extLst>
                  <a:ext uri="{FF2B5EF4-FFF2-40B4-BE49-F238E27FC236}">
                    <a16:creationId xmlns:a16="http://schemas.microsoft.com/office/drawing/2014/main" id="{85D03B5A-E540-456C-AE12-A8EF5BD20D2D}"/>
                  </a:ext>
                </a:extLst>
              </p:cNvPr>
              <p:cNvSpPr txBox="1">
                <a:spLocks noRot="1" noChangeAspect="1" noMove="1" noResize="1" noEditPoints="1" noAdjustHandles="1" noChangeArrowheads="1" noChangeShapeType="1" noTextEdit="1"/>
              </p:cNvSpPr>
              <p:nvPr/>
            </p:nvSpPr>
            <p:spPr>
              <a:xfrm>
                <a:off x="2300762" y="5923048"/>
                <a:ext cx="1977476" cy="369332"/>
              </a:xfrm>
              <a:prstGeom prst="rect">
                <a:avLst/>
              </a:prstGeom>
              <a:blipFill>
                <a:blip r:embed="rId3"/>
                <a:stretch>
                  <a:fillRect l="-2462" t="-10000" b="-26667"/>
                </a:stretch>
              </a:blipFill>
            </p:spPr>
            <p:txBody>
              <a:bodyPr/>
              <a:lstStyle/>
              <a:p>
                <a:r>
                  <a:rPr lang="en-US">
                    <a:noFill/>
                  </a:rPr>
                  <a:t> </a:t>
                </a:r>
              </a:p>
            </p:txBody>
          </p:sp>
        </mc:Fallback>
      </mc:AlternateContent>
      <p:cxnSp>
        <p:nvCxnSpPr>
          <p:cNvPr id="77" name="Straight Arrow Connector 76">
            <a:extLst>
              <a:ext uri="{FF2B5EF4-FFF2-40B4-BE49-F238E27FC236}">
                <a16:creationId xmlns:a16="http://schemas.microsoft.com/office/drawing/2014/main" id="{5C70BB4D-CF5C-4C2F-B16A-860E1F4BB38B}"/>
              </a:ext>
            </a:extLst>
          </p:cNvPr>
          <p:cNvCxnSpPr>
            <a:cxnSpLocks/>
            <a:stCxn id="78" idx="0"/>
            <a:endCxn id="74" idx="2"/>
          </p:cNvCxnSpPr>
          <p:nvPr/>
        </p:nvCxnSpPr>
        <p:spPr>
          <a:xfrm flipH="1" flipV="1">
            <a:off x="5309259" y="5565891"/>
            <a:ext cx="6305" cy="289779"/>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F5E90F1-1A75-453B-A800-991041B886EC}"/>
                  </a:ext>
                </a:extLst>
              </p:cNvPr>
              <p:cNvSpPr txBox="1"/>
              <p:nvPr/>
            </p:nvSpPr>
            <p:spPr>
              <a:xfrm>
                <a:off x="5036394" y="5855670"/>
                <a:ext cx="5583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𝒅</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oMath>
                  </m:oMathPara>
                </a14:m>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78" name="TextBox 77">
                <a:extLst>
                  <a:ext uri="{FF2B5EF4-FFF2-40B4-BE49-F238E27FC236}">
                    <a16:creationId xmlns:a16="http://schemas.microsoft.com/office/drawing/2014/main" id="{BF5E90F1-1A75-453B-A800-991041B886EC}"/>
                  </a:ext>
                </a:extLst>
              </p:cNvPr>
              <p:cNvSpPr txBox="1">
                <a:spLocks noRot="1" noChangeAspect="1" noMove="1" noResize="1" noEditPoints="1" noAdjustHandles="1" noChangeArrowheads="1" noChangeShapeType="1" noTextEdit="1"/>
              </p:cNvSpPr>
              <p:nvPr/>
            </p:nvSpPr>
            <p:spPr>
              <a:xfrm>
                <a:off x="5036394" y="5855670"/>
                <a:ext cx="55834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976E789-E627-4E29-AAA0-B487373D6505}"/>
                  </a:ext>
                </a:extLst>
              </p:cNvPr>
              <p:cNvSpPr txBox="1"/>
              <p:nvPr/>
            </p:nvSpPr>
            <p:spPr>
              <a:xfrm>
                <a:off x="2300761" y="4257547"/>
                <a:ext cx="1977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a:t>
                </a:r>
                <a14:m>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𝒚</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1" i="0" u="none" strike="noStrike" kern="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𝒚</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oMath>
                </a14:m>
                <a:r>
                  <a:rPr kumimoji="0" lang="en-US" sz="1800" b="1" i="0" u="none" strike="noStrike" kern="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𝒚</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1" i="0" u="none" strike="noStrike" kern="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𝒚</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a14:m>
                <a:r>
                  <a:rPr kumimoji="0" lang="en-US" sz="1800" b="1" i="0" u="none" strike="noStrike" kern="0" cap="none" spc="0" normalizeH="0" baseline="0" noProof="0" dirty="0">
                    <a:ln>
                      <a:noFill/>
                    </a:ln>
                    <a:solidFill>
                      <a:prstClr val="black"/>
                    </a:solidFill>
                    <a:effectLst/>
                    <a:uLnTx/>
                    <a:uFillTx/>
                    <a:latin typeface="Calibri"/>
                    <a:ea typeface="+mn-ea"/>
                    <a:cs typeface="+mn-cs"/>
                  </a:rPr>
                  <a:t>)</a:t>
                </a:r>
              </a:p>
            </p:txBody>
          </p:sp>
        </mc:Choice>
        <mc:Fallback xmlns="">
          <p:sp>
            <p:nvSpPr>
              <p:cNvPr id="79" name="TextBox 78">
                <a:extLst>
                  <a:ext uri="{FF2B5EF4-FFF2-40B4-BE49-F238E27FC236}">
                    <a16:creationId xmlns:a16="http://schemas.microsoft.com/office/drawing/2014/main" id="{E976E789-E627-4E29-AAA0-B487373D6505}"/>
                  </a:ext>
                </a:extLst>
              </p:cNvPr>
              <p:cNvSpPr txBox="1">
                <a:spLocks noRot="1" noChangeAspect="1" noMove="1" noResize="1" noEditPoints="1" noAdjustHandles="1" noChangeArrowheads="1" noChangeShapeType="1" noTextEdit="1"/>
              </p:cNvSpPr>
              <p:nvPr/>
            </p:nvSpPr>
            <p:spPr>
              <a:xfrm>
                <a:off x="2300761" y="4257547"/>
                <a:ext cx="1977476" cy="369332"/>
              </a:xfrm>
              <a:prstGeom prst="rect">
                <a:avLst/>
              </a:prstGeom>
              <a:blipFill>
                <a:blip r:embed="rId5"/>
                <a:stretch>
                  <a:fillRect l="-2462" t="-8197" b="-24590"/>
                </a:stretch>
              </a:blipFill>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CB74476E-93C0-4ED5-88D2-890ACE2DF766}"/>
              </a:ext>
            </a:extLst>
          </p:cNvPr>
          <p:cNvCxnSpPr>
            <a:cxnSpLocks/>
            <a:stCxn id="74" idx="0"/>
            <a:endCxn id="81" idx="2"/>
          </p:cNvCxnSpPr>
          <p:nvPr/>
        </p:nvCxnSpPr>
        <p:spPr>
          <a:xfrm flipH="1" flipV="1">
            <a:off x="5306873" y="4626879"/>
            <a:ext cx="2386" cy="254501"/>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328406F-2B02-4DD4-9429-706F96FA10C7}"/>
                  </a:ext>
                </a:extLst>
              </p:cNvPr>
              <p:cNvSpPr txBox="1"/>
              <p:nvPr/>
            </p:nvSpPr>
            <p:spPr>
              <a:xfrm>
                <a:off x="5019011" y="4257547"/>
                <a:ext cx="5757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𝒚</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oMath>
                  </m:oMathPara>
                </a14:m>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81" name="TextBox 80">
                <a:extLst>
                  <a:ext uri="{FF2B5EF4-FFF2-40B4-BE49-F238E27FC236}">
                    <a16:creationId xmlns:a16="http://schemas.microsoft.com/office/drawing/2014/main" id="{3328406F-2B02-4DD4-9429-706F96FA10C7}"/>
                  </a:ext>
                </a:extLst>
              </p:cNvPr>
              <p:cNvSpPr txBox="1">
                <a:spLocks noRot="1" noChangeAspect="1" noMove="1" noResize="1" noEditPoints="1" noAdjustHandles="1" noChangeArrowheads="1" noChangeShapeType="1" noTextEdit="1"/>
              </p:cNvSpPr>
              <p:nvPr/>
            </p:nvSpPr>
            <p:spPr>
              <a:xfrm>
                <a:off x="5019011" y="4257547"/>
                <a:ext cx="575723" cy="369332"/>
              </a:xfrm>
              <a:prstGeom prst="rect">
                <a:avLst/>
              </a:prstGeom>
              <a:blipFill>
                <a:blip r:embed="rId6"/>
                <a:stretch>
                  <a:fillRect b="-6557"/>
                </a:stretch>
              </a:blipFill>
            </p:spPr>
            <p:txBody>
              <a:bodyPr/>
              <a:lstStyle/>
              <a:p>
                <a:r>
                  <a:rPr lang="en-US">
                    <a:noFill/>
                  </a:rPr>
                  <a:t> </a:t>
                </a:r>
              </a:p>
            </p:txBody>
          </p:sp>
        </mc:Fallback>
      </mc:AlternateContent>
      <p:sp>
        <p:nvSpPr>
          <p:cNvPr id="82" name="Rectangle: Rounded Corners 81">
            <a:extLst>
              <a:ext uri="{FF2B5EF4-FFF2-40B4-BE49-F238E27FC236}">
                <a16:creationId xmlns:a16="http://schemas.microsoft.com/office/drawing/2014/main" id="{737BA6F6-3C45-4114-B2AE-590A4BA11D76}"/>
              </a:ext>
            </a:extLst>
          </p:cNvPr>
          <p:cNvSpPr/>
          <p:nvPr/>
        </p:nvSpPr>
        <p:spPr>
          <a:xfrm>
            <a:off x="5977856" y="4881380"/>
            <a:ext cx="866897" cy="684511"/>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libri" panose="020F0502020204030204"/>
                <a:ea typeface="+mn-ea"/>
                <a:cs typeface="+mn-cs"/>
              </a:rPr>
              <a:t>LSTM cell</a:t>
            </a:r>
          </a:p>
        </p:txBody>
      </p:sp>
      <p:cxnSp>
        <p:nvCxnSpPr>
          <p:cNvPr id="83" name="Straight Arrow Connector 82">
            <a:extLst>
              <a:ext uri="{FF2B5EF4-FFF2-40B4-BE49-F238E27FC236}">
                <a16:creationId xmlns:a16="http://schemas.microsoft.com/office/drawing/2014/main" id="{D04C5CA9-B1E2-4A14-8992-BBB1F8883F22}"/>
              </a:ext>
            </a:extLst>
          </p:cNvPr>
          <p:cNvCxnSpPr>
            <a:cxnSpLocks/>
            <a:stCxn id="84" idx="0"/>
            <a:endCxn id="82" idx="2"/>
          </p:cNvCxnSpPr>
          <p:nvPr/>
        </p:nvCxnSpPr>
        <p:spPr>
          <a:xfrm flipH="1" flipV="1">
            <a:off x="6411305" y="5565891"/>
            <a:ext cx="10749" cy="289996"/>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B54E17C-DC1A-42B9-A7CD-440BCF49A370}"/>
                  </a:ext>
                </a:extLst>
              </p:cNvPr>
              <p:cNvSpPr txBox="1"/>
              <p:nvPr/>
            </p:nvSpPr>
            <p:spPr>
              <a:xfrm>
                <a:off x="6148449" y="5855887"/>
                <a:ext cx="547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𝒅</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oMath>
                  </m:oMathPara>
                </a14:m>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84" name="TextBox 83">
                <a:extLst>
                  <a:ext uri="{FF2B5EF4-FFF2-40B4-BE49-F238E27FC236}">
                    <a16:creationId xmlns:a16="http://schemas.microsoft.com/office/drawing/2014/main" id="{BB54E17C-DC1A-42B9-A7CD-440BCF49A370}"/>
                  </a:ext>
                </a:extLst>
              </p:cNvPr>
              <p:cNvSpPr txBox="1">
                <a:spLocks noRot="1" noChangeAspect="1" noMove="1" noResize="1" noEditPoints="1" noAdjustHandles="1" noChangeArrowheads="1" noChangeShapeType="1" noTextEdit="1"/>
              </p:cNvSpPr>
              <p:nvPr/>
            </p:nvSpPr>
            <p:spPr>
              <a:xfrm>
                <a:off x="6148449" y="5855887"/>
                <a:ext cx="547210" cy="369332"/>
              </a:xfrm>
              <a:prstGeom prst="rect">
                <a:avLst/>
              </a:prstGeom>
              <a:blipFill>
                <a:blip r:embed="rId7"/>
                <a:stretch>
                  <a:fillRect/>
                </a:stretch>
              </a:blipFill>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B3219878-BF81-455E-A9E3-F228FBF039C4}"/>
              </a:ext>
            </a:extLst>
          </p:cNvPr>
          <p:cNvCxnSpPr>
            <a:cxnSpLocks/>
            <a:stCxn id="82" idx="0"/>
            <a:endCxn id="86" idx="2"/>
          </p:cNvCxnSpPr>
          <p:nvPr/>
        </p:nvCxnSpPr>
        <p:spPr>
          <a:xfrm flipH="1" flipV="1">
            <a:off x="6411304" y="4627990"/>
            <a:ext cx="1" cy="253390"/>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57BC1C9-05CD-4844-BD15-74022EC7AFA2}"/>
                  </a:ext>
                </a:extLst>
              </p:cNvPr>
              <p:cNvSpPr txBox="1"/>
              <p:nvPr/>
            </p:nvSpPr>
            <p:spPr>
              <a:xfrm>
                <a:off x="6123442" y="4258658"/>
                <a:ext cx="5757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𝒚</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oMath>
                  </m:oMathPara>
                </a14:m>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86" name="TextBox 85">
                <a:extLst>
                  <a:ext uri="{FF2B5EF4-FFF2-40B4-BE49-F238E27FC236}">
                    <a16:creationId xmlns:a16="http://schemas.microsoft.com/office/drawing/2014/main" id="{B57BC1C9-05CD-4844-BD15-74022EC7AFA2}"/>
                  </a:ext>
                </a:extLst>
              </p:cNvPr>
              <p:cNvSpPr txBox="1">
                <a:spLocks noRot="1" noChangeAspect="1" noMove="1" noResize="1" noEditPoints="1" noAdjustHandles="1" noChangeArrowheads="1" noChangeShapeType="1" noTextEdit="1"/>
              </p:cNvSpPr>
              <p:nvPr/>
            </p:nvSpPr>
            <p:spPr>
              <a:xfrm>
                <a:off x="6123442" y="4258658"/>
                <a:ext cx="575723" cy="369332"/>
              </a:xfrm>
              <a:prstGeom prst="rect">
                <a:avLst/>
              </a:prstGeom>
              <a:blipFill>
                <a:blip r:embed="rId8"/>
                <a:stretch>
                  <a:fillRect b="-6667"/>
                </a:stretch>
              </a:blipFill>
            </p:spPr>
            <p:txBody>
              <a:bodyPr/>
              <a:lstStyle/>
              <a:p>
                <a:r>
                  <a:rPr lang="en-US">
                    <a:noFill/>
                  </a:rPr>
                  <a:t> </a:t>
                </a:r>
              </a:p>
            </p:txBody>
          </p:sp>
        </mc:Fallback>
      </mc:AlternateContent>
      <p:sp>
        <p:nvSpPr>
          <p:cNvPr id="87" name="Rectangle: Rounded Corners 86">
            <a:extLst>
              <a:ext uri="{FF2B5EF4-FFF2-40B4-BE49-F238E27FC236}">
                <a16:creationId xmlns:a16="http://schemas.microsoft.com/office/drawing/2014/main" id="{59F09A2B-89EA-40DD-9173-B19AB043A6EA}"/>
              </a:ext>
            </a:extLst>
          </p:cNvPr>
          <p:cNvSpPr/>
          <p:nvPr/>
        </p:nvSpPr>
        <p:spPr>
          <a:xfrm>
            <a:off x="7411951" y="4879425"/>
            <a:ext cx="866897" cy="684511"/>
          </a:xfrm>
          <a:prstGeom prst="roundRect">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libri" panose="020F0502020204030204"/>
                <a:ea typeface="+mn-ea"/>
                <a:cs typeface="+mn-cs"/>
              </a:rPr>
              <a:t>LSTM cell</a:t>
            </a:r>
          </a:p>
        </p:txBody>
      </p:sp>
      <p:cxnSp>
        <p:nvCxnSpPr>
          <p:cNvPr id="88" name="Straight Arrow Connector 87">
            <a:extLst>
              <a:ext uri="{FF2B5EF4-FFF2-40B4-BE49-F238E27FC236}">
                <a16:creationId xmlns:a16="http://schemas.microsoft.com/office/drawing/2014/main" id="{D5DA2D4B-AF4B-46CA-956E-2134C5BA9FB2}"/>
              </a:ext>
            </a:extLst>
          </p:cNvPr>
          <p:cNvCxnSpPr>
            <a:cxnSpLocks/>
            <a:stCxn id="89" idx="0"/>
            <a:endCxn id="87" idx="2"/>
          </p:cNvCxnSpPr>
          <p:nvPr/>
        </p:nvCxnSpPr>
        <p:spPr>
          <a:xfrm flipH="1" flipV="1">
            <a:off x="7845400" y="5563936"/>
            <a:ext cx="12556" cy="293690"/>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FEB8BEDB-733B-4CCF-AD23-83A2DD324D17}"/>
                  </a:ext>
                </a:extLst>
              </p:cNvPr>
              <p:cNvSpPr txBox="1"/>
              <p:nvPr/>
            </p:nvSpPr>
            <p:spPr>
              <a:xfrm>
                <a:off x="7630509" y="5857626"/>
                <a:ext cx="4548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𝒅</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m:oMathPara>
                </a14:m>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89" name="TextBox 88">
                <a:extLst>
                  <a:ext uri="{FF2B5EF4-FFF2-40B4-BE49-F238E27FC236}">
                    <a16:creationId xmlns:a16="http://schemas.microsoft.com/office/drawing/2014/main" id="{FEB8BEDB-733B-4CCF-AD23-83A2DD324D17}"/>
                  </a:ext>
                </a:extLst>
              </p:cNvPr>
              <p:cNvSpPr txBox="1">
                <a:spLocks noRot="1" noChangeAspect="1" noMove="1" noResize="1" noEditPoints="1" noAdjustHandles="1" noChangeArrowheads="1" noChangeShapeType="1" noTextEdit="1"/>
              </p:cNvSpPr>
              <p:nvPr/>
            </p:nvSpPr>
            <p:spPr>
              <a:xfrm>
                <a:off x="7630509" y="5857626"/>
                <a:ext cx="454893" cy="369332"/>
              </a:xfrm>
              <a:prstGeom prst="rect">
                <a:avLst/>
              </a:prstGeom>
              <a:blipFill>
                <a:blip r:embed="rId9"/>
                <a:stretch>
                  <a:fillRect/>
                </a:stretch>
              </a:blipFill>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E13351AB-D3E0-4AEA-9AD3-4B35D814E85C}"/>
              </a:ext>
            </a:extLst>
          </p:cNvPr>
          <p:cNvCxnSpPr>
            <a:cxnSpLocks/>
            <a:stCxn id="87" idx="0"/>
            <a:endCxn id="91" idx="2"/>
          </p:cNvCxnSpPr>
          <p:nvPr/>
        </p:nvCxnSpPr>
        <p:spPr>
          <a:xfrm flipH="1" flipV="1">
            <a:off x="7845399" y="4626879"/>
            <a:ext cx="1" cy="252546"/>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47C482C9-C701-4FE0-893E-6480BB7DAAEA}"/>
                  </a:ext>
                </a:extLst>
              </p:cNvPr>
              <p:cNvSpPr txBox="1"/>
              <p:nvPr/>
            </p:nvSpPr>
            <p:spPr>
              <a:xfrm>
                <a:off x="7557537" y="4257547"/>
                <a:ext cx="5757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𝒚</m:t>
                          </m:r>
                        </m:e>
                        <m:sub>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𝒏</m:t>
                          </m:r>
                        </m:sub>
                      </m:sSub>
                    </m:oMath>
                  </m:oMathPara>
                </a14:m>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91" name="TextBox 90">
                <a:extLst>
                  <a:ext uri="{FF2B5EF4-FFF2-40B4-BE49-F238E27FC236}">
                    <a16:creationId xmlns:a16="http://schemas.microsoft.com/office/drawing/2014/main" id="{47C482C9-C701-4FE0-893E-6480BB7DAAEA}"/>
                  </a:ext>
                </a:extLst>
              </p:cNvPr>
              <p:cNvSpPr txBox="1">
                <a:spLocks noRot="1" noChangeAspect="1" noMove="1" noResize="1" noEditPoints="1" noAdjustHandles="1" noChangeArrowheads="1" noChangeShapeType="1" noTextEdit="1"/>
              </p:cNvSpPr>
              <p:nvPr/>
            </p:nvSpPr>
            <p:spPr>
              <a:xfrm>
                <a:off x="7557537" y="4257547"/>
                <a:ext cx="575723" cy="369332"/>
              </a:xfrm>
              <a:prstGeom prst="rect">
                <a:avLst/>
              </a:prstGeom>
              <a:blipFill>
                <a:blip r:embed="rId10"/>
                <a:stretch>
                  <a:fillRect b="-6557"/>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75C3976C-7C50-4BD5-8986-AF15155532AA}"/>
              </a:ext>
            </a:extLst>
          </p:cNvPr>
          <p:cNvCxnSpPr>
            <a:cxnSpLocks/>
            <a:stCxn id="74" idx="3"/>
            <a:endCxn id="82" idx="1"/>
          </p:cNvCxnSpPr>
          <p:nvPr/>
        </p:nvCxnSpPr>
        <p:spPr>
          <a:xfrm>
            <a:off x="5726663" y="5223636"/>
            <a:ext cx="251193" cy="0"/>
          </a:xfrm>
          <a:prstGeom prst="straightConnector1">
            <a:avLst/>
          </a:prstGeom>
          <a:noFill/>
          <a:ln w="28575" cap="flat" cmpd="sng" algn="ctr">
            <a:solidFill>
              <a:sysClr val="windowText" lastClr="000000"/>
            </a:solidFill>
            <a:prstDash val="solid"/>
            <a:miter lim="800000"/>
            <a:tailEnd type="triangle"/>
          </a:ln>
          <a:effectLst/>
        </p:spPr>
      </p:cxnSp>
      <p:cxnSp>
        <p:nvCxnSpPr>
          <p:cNvPr id="93" name="Straight Arrow Connector 92">
            <a:extLst>
              <a:ext uri="{FF2B5EF4-FFF2-40B4-BE49-F238E27FC236}">
                <a16:creationId xmlns:a16="http://schemas.microsoft.com/office/drawing/2014/main" id="{B5A93944-4D3C-46BB-A43E-82F2963F051A}"/>
              </a:ext>
            </a:extLst>
          </p:cNvPr>
          <p:cNvCxnSpPr>
            <a:cxnSpLocks/>
            <a:stCxn id="82" idx="3"/>
            <a:endCxn id="87" idx="1"/>
          </p:cNvCxnSpPr>
          <p:nvPr/>
        </p:nvCxnSpPr>
        <p:spPr>
          <a:xfrm flipV="1">
            <a:off x="6844753" y="5221681"/>
            <a:ext cx="567198" cy="1955"/>
          </a:xfrm>
          <a:prstGeom prst="straightConnector1">
            <a:avLst/>
          </a:prstGeom>
          <a:noFill/>
          <a:ln w="28575" cap="flat" cmpd="sng" algn="ctr">
            <a:solidFill>
              <a:sysClr val="windowText" lastClr="000000"/>
            </a:solidFill>
            <a:prstDash val="solid"/>
            <a:miter lim="800000"/>
            <a:tailEnd type="triangle"/>
          </a:ln>
          <a:effectLst/>
        </p:spPr>
      </p:cxnSp>
      <p:sp>
        <p:nvSpPr>
          <p:cNvPr id="94" name="TextBox 93">
            <a:extLst>
              <a:ext uri="{FF2B5EF4-FFF2-40B4-BE49-F238E27FC236}">
                <a16:creationId xmlns:a16="http://schemas.microsoft.com/office/drawing/2014/main" id="{ACE82C9E-C104-4879-BD19-399AEEEFE44C}"/>
              </a:ext>
            </a:extLst>
          </p:cNvPr>
          <p:cNvSpPr txBox="1"/>
          <p:nvPr/>
        </p:nvSpPr>
        <p:spPr>
          <a:xfrm>
            <a:off x="6925961" y="4986833"/>
            <a:ext cx="339970" cy="369332"/>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mn-cs"/>
              </a:rPr>
              <a:t>…</a:t>
            </a:r>
          </a:p>
        </p:txBody>
      </p:sp>
      <p:sp>
        <p:nvSpPr>
          <p:cNvPr id="95" name="Rectangle 94">
            <a:extLst>
              <a:ext uri="{FF2B5EF4-FFF2-40B4-BE49-F238E27FC236}">
                <a16:creationId xmlns:a16="http://schemas.microsoft.com/office/drawing/2014/main" id="{66AA04A1-1EFC-4504-AF98-0DB3430AF0FB}"/>
              </a:ext>
            </a:extLst>
          </p:cNvPr>
          <p:cNvSpPr/>
          <p:nvPr/>
        </p:nvSpPr>
        <p:spPr>
          <a:xfrm>
            <a:off x="3199920" y="4744243"/>
            <a:ext cx="179374" cy="19132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7A55C76F-D613-4AFC-9840-3939A4782111}"/>
              </a:ext>
            </a:extLst>
          </p:cNvPr>
          <p:cNvSpPr txBox="1"/>
          <p:nvPr/>
        </p:nvSpPr>
        <p:spPr>
          <a:xfrm>
            <a:off x="2500601" y="6292380"/>
            <a:ext cx="26238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Neighbor data</a:t>
            </a:r>
          </a:p>
        </p:txBody>
      </p:sp>
      <p:cxnSp>
        <p:nvCxnSpPr>
          <p:cNvPr id="97" name="Straight Arrow Connector 96">
            <a:extLst>
              <a:ext uri="{FF2B5EF4-FFF2-40B4-BE49-F238E27FC236}">
                <a16:creationId xmlns:a16="http://schemas.microsoft.com/office/drawing/2014/main" id="{239A0A81-8887-49EF-A2BD-22C7798CA85D}"/>
              </a:ext>
            </a:extLst>
          </p:cNvPr>
          <p:cNvCxnSpPr>
            <a:cxnSpLocks/>
            <a:stCxn id="69" idx="0"/>
            <a:endCxn id="79" idx="2"/>
          </p:cNvCxnSpPr>
          <p:nvPr/>
        </p:nvCxnSpPr>
        <p:spPr>
          <a:xfrm flipH="1" flipV="1">
            <a:off x="3289499" y="4626879"/>
            <a:ext cx="1" cy="399390"/>
          </a:xfrm>
          <a:prstGeom prst="straightConnector1">
            <a:avLst/>
          </a:prstGeom>
          <a:noFill/>
          <a:ln w="28575" cap="flat" cmpd="sng" algn="ctr">
            <a:solidFill>
              <a:sysClr val="windowText" lastClr="000000"/>
            </a:solidFill>
            <a:prstDash val="solid"/>
            <a:miter lim="800000"/>
            <a:tailEnd type="triangle"/>
          </a:ln>
          <a:effectLst/>
        </p:spPr>
      </p:cxnSp>
      <p:sp>
        <p:nvSpPr>
          <p:cNvPr id="98" name="Arc 97">
            <a:extLst>
              <a:ext uri="{FF2B5EF4-FFF2-40B4-BE49-F238E27FC236}">
                <a16:creationId xmlns:a16="http://schemas.microsoft.com/office/drawing/2014/main" id="{C571ECE5-10EA-40F6-B2E8-52645DAFE025}"/>
              </a:ext>
            </a:extLst>
          </p:cNvPr>
          <p:cNvSpPr/>
          <p:nvPr/>
        </p:nvSpPr>
        <p:spPr>
          <a:xfrm>
            <a:off x="5511963" y="5870996"/>
            <a:ext cx="738580" cy="338680"/>
          </a:xfrm>
          <a:prstGeom prst="arc">
            <a:avLst>
              <a:gd name="adj1" fmla="val 370565"/>
              <a:gd name="adj2" fmla="val 10593815"/>
            </a:avLst>
          </a:prstGeom>
          <a:noFill/>
          <a:ln w="28575" cap="flat" cmpd="sng" algn="ctr">
            <a:solidFill>
              <a:srgbClr val="FF0000"/>
            </a:solidFill>
            <a:prstDash val="solid"/>
            <a:miter lim="800000"/>
            <a:headEnd type="triangl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 name="Arc 98">
            <a:extLst>
              <a:ext uri="{FF2B5EF4-FFF2-40B4-BE49-F238E27FC236}">
                <a16:creationId xmlns:a16="http://schemas.microsoft.com/office/drawing/2014/main" id="{ADB34F45-4A7A-4686-9832-E1006CD78A96}"/>
              </a:ext>
            </a:extLst>
          </p:cNvPr>
          <p:cNvSpPr/>
          <p:nvPr/>
        </p:nvSpPr>
        <p:spPr>
          <a:xfrm>
            <a:off x="6774388" y="5839208"/>
            <a:ext cx="738580" cy="338680"/>
          </a:xfrm>
          <a:prstGeom prst="arc">
            <a:avLst>
              <a:gd name="adj1" fmla="val 370565"/>
              <a:gd name="adj2" fmla="val 10593815"/>
            </a:avLst>
          </a:prstGeom>
          <a:noFill/>
          <a:ln w="28575" cap="flat" cmpd="sng" algn="ctr">
            <a:solidFill>
              <a:srgbClr val="FF0000"/>
            </a:solidFill>
            <a:prstDash val="solid"/>
            <a:miter lim="800000"/>
            <a:headEnd type="triangl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DD36D143-684C-451B-AC7B-9E01C68EEF4A}"/>
              </a:ext>
            </a:extLst>
          </p:cNvPr>
          <p:cNvSpPr txBox="1"/>
          <p:nvPr/>
        </p:nvSpPr>
        <p:spPr>
          <a:xfrm>
            <a:off x="4006514" y="6292380"/>
            <a:ext cx="520000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Calibri"/>
                <a:ea typeface="+mn-ea"/>
                <a:cs typeface="+mn-cs"/>
              </a:rPr>
              <a:t>Memorizing long</a:t>
            </a:r>
            <a:r>
              <a:rPr lang="en-US" b="1" kern="0" dirty="0">
                <a:solidFill>
                  <a:srgbClr val="FF0000"/>
                </a:solidFill>
                <a:latin typeface="Calibri"/>
              </a:rPr>
              <a:t>-</a:t>
            </a:r>
            <a:r>
              <a:rPr kumimoji="0" lang="en-US" sz="1800" b="1" i="0" u="none" strike="noStrike" kern="0" cap="none" spc="0" normalizeH="0" baseline="0" noProof="0" dirty="0">
                <a:ln>
                  <a:noFill/>
                </a:ln>
                <a:solidFill>
                  <a:srgbClr val="FF0000"/>
                </a:solidFill>
                <a:effectLst/>
                <a:uLnTx/>
                <a:uFillTx/>
                <a:latin typeface="Calibri"/>
                <a:ea typeface="+mn-ea"/>
                <a:cs typeface="+mn-cs"/>
              </a:rPr>
              <a:t>term </a:t>
            </a:r>
            <a:r>
              <a:rPr kumimoji="0" lang="en-US" altLang="zh-CN" sz="1800" b="1" i="0" u="none" strike="noStrike" kern="0" cap="none" spc="0" normalizeH="0" baseline="0" noProof="0" dirty="0">
                <a:ln>
                  <a:noFill/>
                </a:ln>
                <a:solidFill>
                  <a:srgbClr val="FF0000"/>
                </a:solidFill>
                <a:effectLst/>
                <a:uLnTx/>
                <a:uFillTx/>
                <a:latin typeface="Calibri"/>
                <a:ea typeface="等线" panose="02010600030101010101" pitchFamily="2" charset="-122"/>
                <a:cs typeface="+mn-cs"/>
              </a:rPr>
              <a:t>interdependencies </a:t>
            </a:r>
          </a:p>
        </p:txBody>
      </p:sp>
      <p:sp>
        <p:nvSpPr>
          <p:cNvPr id="63" name="Oval 62">
            <a:extLst>
              <a:ext uri="{FF2B5EF4-FFF2-40B4-BE49-F238E27FC236}">
                <a16:creationId xmlns:a16="http://schemas.microsoft.com/office/drawing/2014/main" id="{0AC3EDFD-C04E-4DF9-A81D-26A81622DFB1}"/>
              </a:ext>
            </a:extLst>
          </p:cNvPr>
          <p:cNvSpPr/>
          <p:nvPr/>
        </p:nvSpPr>
        <p:spPr>
          <a:xfrm>
            <a:off x="3936939" y="2475102"/>
            <a:ext cx="1033417" cy="570451"/>
          </a:xfrm>
          <a:prstGeom prst="ellipse">
            <a:avLst/>
          </a:prstGeom>
          <a:no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000000</a:t>
            </a:r>
          </a:p>
        </p:txBody>
      </p:sp>
      <p:cxnSp>
        <p:nvCxnSpPr>
          <p:cNvPr id="64" name="Straight Arrow Connector 63">
            <a:extLst>
              <a:ext uri="{FF2B5EF4-FFF2-40B4-BE49-F238E27FC236}">
                <a16:creationId xmlns:a16="http://schemas.microsoft.com/office/drawing/2014/main" id="{1FB3C8F2-EF98-4555-AC5E-3ABB1D752419}"/>
              </a:ext>
            </a:extLst>
          </p:cNvPr>
          <p:cNvCxnSpPr>
            <a:cxnSpLocks/>
            <a:stCxn id="63" idx="6"/>
            <a:endCxn id="66" idx="2"/>
          </p:cNvCxnSpPr>
          <p:nvPr/>
        </p:nvCxnSpPr>
        <p:spPr>
          <a:xfrm>
            <a:off x="4970356" y="2760328"/>
            <a:ext cx="232678" cy="0"/>
          </a:xfrm>
          <a:prstGeom prst="straightConnector1">
            <a:avLst/>
          </a:prstGeom>
          <a:noFill/>
          <a:ln w="28575" cap="flat" cmpd="sng" algn="ctr">
            <a:solidFill>
              <a:sysClr val="windowText" lastClr="0000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0D82B570-B3FC-4D8C-B67F-62D61AC1B538}"/>
              </a:ext>
            </a:extLst>
          </p:cNvPr>
          <p:cNvCxnSpPr>
            <a:cxnSpLocks/>
            <a:stCxn id="66" idx="6"/>
            <a:endCxn id="101" idx="1"/>
          </p:cNvCxnSpPr>
          <p:nvPr/>
        </p:nvCxnSpPr>
        <p:spPr>
          <a:xfrm flipV="1">
            <a:off x="6215553" y="2760325"/>
            <a:ext cx="275010" cy="3"/>
          </a:xfrm>
          <a:prstGeom prst="straightConnector1">
            <a:avLst/>
          </a:prstGeom>
          <a:noFill/>
          <a:ln w="28575" cap="flat" cmpd="sng" algn="ctr">
            <a:solidFill>
              <a:sysClr val="windowText" lastClr="000000"/>
            </a:solidFill>
            <a:prstDash val="solid"/>
            <a:miter lim="800000"/>
            <a:tailEnd type="triangle"/>
          </a:ln>
          <a:effectLst/>
        </p:spPr>
      </p:cxnSp>
      <p:sp>
        <p:nvSpPr>
          <p:cNvPr id="66" name="Oval 65">
            <a:extLst>
              <a:ext uri="{FF2B5EF4-FFF2-40B4-BE49-F238E27FC236}">
                <a16:creationId xmlns:a16="http://schemas.microsoft.com/office/drawing/2014/main" id="{5FF28740-47B7-4369-A028-134FC624181F}"/>
              </a:ext>
            </a:extLst>
          </p:cNvPr>
          <p:cNvSpPr/>
          <p:nvPr/>
        </p:nvSpPr>
        <p:spPr>
          <a:xfrm>
            <a:off x="5203034" y="2475102"/>
            <a:ext cx="1012519" cy="570451"/>
          </a:xfrm>
          <a:prstGeom prst="ellipse">
            <a:avLst/>
          </a:prstGeom>
          <a:no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000001</a:t>
            </a:r>
          </a:p>
        </p:txBody>
      </p:sp>
      <p:sp>
        <p:nvSpPr>
          <p:cNvPr id="67" name="Oval 66">
            <a:extLst>
              <a:ext uri="{FF2B5EF4-FFF2-40B4-BE49-F238E27FC236}">
                <a16:creationId xmlns:a16="http://schemas.microsoft.com/office/drawing/2014/main" id="{5BD1FD90-48B3-495C-B006-8B31C6754364}"/>
              </a:ext>
            </a:extLst>
          </p:cNvPr>
          <p:cNvSpPr/>
          <p:nvPr/>
        </p:nvSpPr>
        <p:spPr>
          <a:xfrm>
            <a:off x="7189009" y="2475100"/>
            <a:ext cx="1012519" cy="570451"/>
          </a:xfrm>
          <a:prstGeom prst="ellipse">
            <a:avLst/>
          </a:prstGeom>
          <a:noFill/>
          <a:ln w="28575" cap="flat" cmpd="sng" algn="ctr">
            <a:solidFill>
              <a:sysClr val="windowText" lastClr="000000"/>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111111</a:t>
            </a:r>
          </a:p>
        </p:txBody>
      </p:sp>
      <p:cxnSp>
        <p:nvCxnSpPr>
          <p:cNvPr id="68" name="Straight Arrow Connector 67">
            <a:extLst>
              <a:ext uri="{FF2B5EF4-FFF2-40B4-BE49-F238E27FC236}">
                <a16:creationId xmlns:a16="http://schemas.microsoft.com/office/drawing/2014/main" id="{2A1B24AD-EBEE-4FC3-A1BF-410408043817}"/>
              </a:ext>
            </a:extLst>
          </p:cNvPr>
          <p:cNvCxnSpPr>
            <a:cxnSpLocks/>
            <a:stCxn id="101" idx="3"/>
            <a:endCxn id="67" idx="2"/>
          </p:cNvCxnSpPr>
          <p:nvPr/>
        </p:nvCxnSpPr>
        <p:spPr>
          <a:xfrm>
            <a:off x="6878905" y="2760325"/>
            <a:ext cx="310104" cy="1"/>
          </a:xfrm>
          <a:prstGeom prst="straightConnector1">
            <a:avLst/>
          </a:prstGeom>
          <a:noFill/>
          <a:ln w="28575" cap="flat" cmpd="sng" algn="ctr">
            <a:solidFill>
              <a:sysClr val="windowText" lastClr="000000"/>
            </a:solidFill>
            <a:prstDash val="solid"/>
            <a:miter lim="800000"/>
            <a:tailEnd type="triangle"/>
          </a:ln>
          <a:effectLst/>
        </p:spPr>
      </p:cxnSp>
      <p:sp>
        <p:nvSpPr>
          <p:cNvPr id="101" name="TextBox 100">
            <a:extLst>
              <a:ext uri="{FF2B5EF4-FFF2-40B4-BE49-F238E27FC236}">
                <a16:creationId xmlns:a16="http://schemas.microsoft.com/office/drawing/2014/main" id="{DEA954EA-9B16-4353-800F-8CFCB9BD2EDB}"/>
              </a:ext>
            </a:extLst>
          </p:cNvPr>
          <p:cNvSpPr txBox="1"/>
          <p:nvPr/>
        </p:nvSpPr>
        <p:spPr>
          <a:xfrm>
            <a:off x="6490563" y="2575659"/>
            <a:ext cx="3883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mn-cs"/>
              </a:rPr>
              <a:t>…</a:t>
            </a:r>
          </a:p>
        </p:txBody>
      </p:sp>
      <p:sp>
        <p:nvSpPr>
          <p:cNvPr id="102" name="TextBox 101">
            <a:extLst>
              <a:ext uri="{FF2B5EF4-FFF2-40B4-BE49-F238E27FC236}">
                <a16:creationId xmlns:a16="http://schemas.microsoft.com/office/drawing/2014/main" id="{9FE6B6E7-469B-4F93-853B-CC5750C9D531}"/>
              </a:ext>
            </a:extLst>
          </p:cNvPr>
          <p:cNvSpPr txBox="1"/>
          <p:nvPr/>
        </p:nvSpPr>
        <p:spPr>
          <a:xfrm>
            <a:off x="3004388" y="2591020"/>
            <a:ext cx="770158" cy="369332"/>
          </a:xfrm>
          <a:prstGeom prst="rect">
            <a:avLst/>
          </a:prstGeom>
          <a:solidFill>
            <a:srgbClr val="A5A5A5"/>
          </a:solidFill>
          <a:ln w="12700" cap="flat" cmpd="sng" algn="ctr">
            <a:solidFill>
              <a:srgbClr val="A5A5A5">
                <a:shade val="50000"/>
              </a:srgbClr>
            </a:solidFill>
            <a:prstDash val="solid"/>
            <a:miter lim="800000"/>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panose="020F0502020204030204"/>
                <a:ea typeface="+mn-ea"/>
                <a:cs typeface="+mn-cs"/>
              </a:rPr>
              <a:t>State</a:t>
            </a:r>
          </a:p>
        </p:txBody>
      </p:sp>
      <p:sp>
        <p:nvSpPr>
          <p:cNvPr id="103" name="TextBox 102">
            <a:extLst>
              <a:ext uri="{FF2B5EF4-FFF2-40B4-BE49-F238E27FC236}">
                <a16:creationId xmlns:a16="http://schemas.microsoft.com/office/drawing/2014/main" id="{4411046C-BDFA-4C33-882D-D0547956E389}"/>
              </a:ext>
            </a:extLst>
          </p:cNvPr>
          <p:cNvSpPr txBox="1"/>
          <p:nvPr/>
        </p:nvSpPr>
        <p:spPr>
          <a:xfrm>
            <a:off x="2922912" y="3045551"/>
            <a:ext cx="93303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Input bits</a:t>
            </a:r>
          </a:p>
        </p:txBody>
      </p:sp>
      <p:sp>
        <p:nvSpPr>
          <p:cNvPr id="104" name="TextBox 103">
            <a:extLst>
              <a:ext uri="{FF2B5EF4-FFF2-40B4-BE49-F238E27FC236}">
                <a16:creationId xmlns:a16="http://schemas.microsoft.com/office/drawing/2014/main" id="{7DE5E924-F9A6-4A37-8F75-4F2E532488D3}"/>
              </a:ext>
            </a:extLst>
          </p:cNvPr>
          <p:cNvSpPr txBox="1"/>
          <p:nvPr/>
        </p:nvSpPr>
        <p:spPr>
          <a:xfrm>
            <a:off x="2727209" y="1878448"/>
            <a:ext cx="127930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Data payload</a:t>
            </a:r>
          </a:p>
        </p:txBody>
      </p:sp>
      <p:cxnSp>
        <p:nvCxnSpPr>
          <p:cNvPr id="105" name="Straight Arrow Connector 104">
            <a:extLst>
              <a:ext uri="{FF2B5EF4-FFF2-40B4-BE49-F238E27FC236}">
                <a16:creationId xmlns:a16="http://schemas.microsoft.com/office/drawing/2014/main" id="{0447D15C-3242-4D8E-AB0D-CB0005C250CB}"/>
              </a:ext>
            </a:extLst>
          </p:cNvPr>
          <p:cNvCxnSpPr>
            <a:cxnSpLocks/>
            <a:stCxn id="106" idx="0"/>
            <a:endCxn id="63" idx="4"/>
          </p:cNvCxnSpPr>
          <p:nvPr/>
        </p:nvCxnSpPr>
        <p:spPr>
          <a:xfrm flipV="1">
            <a:off x="4453648" y="3045553"/>
            <a:ext cx="0" cy="256065"/>
          </a:xfrm>
          <a:prstGeom prst="straightConnector1">
            <a:avLst/>
          </a:prstGeom>
          <a:noFill/>
          <a:ln w="28575" cap="flat" cmpd="sng" algn="ctr">
            <a:solidFill>
              <a:sysClr val="windowText" lastClr="000000"/>
            </a:solidFill>
            <a:prstDash val="solid"/>
            <a:miter lim="800000"/>
            <a:tailEnd type="triangle"/>
          </a:ln>
          <a:effectLst/>
        </p:spPr>
      </p:cxnSp>
      <p:sp>
        <p:nvSpPr>
          <p:cNvPr id="106" name="TextBox 105">
            <a:extLst>
              <a:ext uri="{FF2B5EF4-FFF2-40B4-BE49-F238E27FC236}">
                <a16:creationId xmlns:a16="http://schemas.microsoft.com/office/drawing/2014/main" id="{3E21038A-5D99-43D3-8DF2-75C6449C61A7}"/>
              </a:ext>
            </a:extLst>
          </p:cNvPr>
          <p:cNvSpPr txBox="1"/>
          <p:nvPr/>
        </p:nvSpPr>
        <p:spPr>
          <a:xfrm>
            <a:off x="4206923" y="3301618"/>
            <a:ext cx="4934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1</a:t>
            </a:r>
          </a:p>
        </p:txBody>
      </p:sp>
      <p:cxnSp>
        <p:nvCxnSpPr>
          <p:cNvPr id="107" name="Straight Arrow Connector 106">
            <a:extLst>
              <a:ext uri="{FF2B5EF4-FFF2-40B4-BE49-F238E27FC236}">
                <a16:creationId xmlns:a16="http://schemas.microsoft.com/office/drawing/2014/main" id="{10DC1D31-B912-4018-BACF-28D9F9EF6C94}"/>
              </a:ext>
            </a:extLst>
          </p:cNvPr>
          <p:cNvCxnSpPr>
            <a:cxnSpLocks/>
            <a:stCxn id="108" idx="0"/>
          </p:cNvCxnSpPr>
          <p:nvPr/>
        </p:nvCxnSpPr>
        <p:spPr>
          <a:xfrm flipV="1">
            <a:off x="5717298" y="3045553"/>
            <a:ext cx="0" cy="256065"/>
          </a:xfrm>
          <a:prstGeom prst="straightConnector1">
            <a:avLst/>
          </a:prstGeom>
          <a:noFill/>
          <a:ln w="28575" cap="flat" cmpd="sng" algn="ctr">
            <a:solidFill>
              <a:sysClr val="windowText" lastClr="000000"/>
            </a:solidFill>
            <a:prstDash val="solid"/>
            <a:miter lim="800000"/>
            <a:tailEnd type="triangle"/>
          </a:ln>
          <a:effectLst/>
        </p:spPr>
      </p:cxnSp>
      <p:sp>
        <p:nvSpPr>
          <p:cNvPr id="108" name="TextBox 107">
            <a:extLst>
              <a:ext uri="{FF2B5EF4-FFF2-40B4-BE49-F238E27FC236}">
                <a16:creationId xmlns:a16="http://schemas.microsoft.com/office/drawing/2014/main" id="{6E85FDF6-407F-4350-9885-01EF2B024477}"/>
              </a:ext>
            </a:extLst>
          </p:cNvPr>
          <p:cNvSpPr txBox="1"/>
          <p:nvPr/>
        </p:nvSpPr>
        <p:spPr>
          <a:xfrm>
            <a:off x="5470573" y="3301618"/>
            <a:ext cx="4934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0</a:t>
            </a:r>
          </a:p>
        </p:txBody>
      </p:sp>
      <p:cxnSp>
        <p:nvCxnSpPr>
          <p:cNvPr id="109" name="Straight Arrow Connector 108">
            <a:extLst>
              <a:ext uri="{FF2B5EF4-FFF2-40B4-BE49-F238E27FC236}">
                <a16:creationId xmlns:a16="http://schemas.microsoft.com/office/drawing/2014/main" id="{D25CDC6E-90A9-4701-AC64-AA01FA73E9E9}"/>
              </a:ext>
            </a:extLst>
          </p:cNvPr>
          <p:cNvCxnSpPr>
            <a:cxnSpLocks/>
            <a:stCxn id="110" idx="0"/>
          </p:cNvCxnSpPr>
          <p:nvPr/>
        </p:nvCxnSpPr>
        <p:spPr>
          <a:xfrm flipV="1">
            <a:off x="7685798" y="3045553"/>
            <a:ext cx="0" cy="256065"/>
          </a:xfrm>
          <a:prstGeom prst="straightConnector1">
            <a:avLst/>
          </a:prstGeom>
          <a:noFill/>
          <a:ln w="28575" cap="flat" cmpd="sng" algn="ctr">
            <a:solidFill>
              <a:sysClr val="windowText" lastClr="000000"/>
            </a:solidFill>
            <a:prstDash val="solid"/>
            <a:miter lim="800000"/>
            <a:tailEnd type="triangle"/>
          </a:ln>
          <a:effectLst/>
        </p:spPr>
      </p:cxnSp>
      <p:sp>
        <p:nvSpPr>
          <p:cNvPr id="110" name="TextBox 109">
            <a:extLst>
              <a:ext uri="{FF2B5EF4-FFF2-40B4-BE49-F238E27FC236}">
                <a16:creationId xmlns:a16="http://schemas.microsoft.com/office/drawing/2014/main" id="{A7853C91-0E31-47B2-AC50-AC896AE77571}"/>
              </a:ext>
            </a:extLst>
          </p:cNvPr>
          <p:cNvSpPr txBox="1"/>
          <p:nvPr/>
        </p:nvSpPr>
        <p:spPr>
          <a:xfrm>
            <a:off x="7439073" y="3301618"/>
            <a:ext cx="4934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1</a:t>
            </a:r>
          </a:p>
        </p:txBody>
      </p:sp>
      <p:cxnSp>
        <p:nvCxnSpPr>
          <p:cNvPr id="111" name="Straight Arrow Connector 110">
            <a:extLst>
              <a:ext uri="{FF2B5EF4-FFF2-40B4-BE49-F238E27FC236}">
                <a16:creationId xmlns:a16="http://schemas.microsoft.com/office/drawing/2014/main" id="{7D2E173A-184A-4FDF-8977-66C066ECE024}"/>
              </a:ext>
            </a:extLst>
          </p:cNvPr>
          <p:cNvCxnSpPr>
            <a:cxnSpLocks/>
            <a:stCxn id="112" idx="2"/>
            <a:endCxn id="63" idx="0"/>
          </p:cNvCxnSpPr>
          <p:nvPr/>
        </p:nvCxnSpPr>
        <p:spPr>
          <a:xfrm>
            <a:off x="4453648" y="2247780"/>
            <a:ext cx="0" cy="227322"/>
          </a:xfrm>
          <a:prstGeom prst="straightConnector1">
            <a:avLst/>
          </a:prstGeom>
          <a:noFill/>
          <a:ln w="28575" cap="flat" cmpd="sng" algn="ctr">
            <a:solidFill>
              <a:sysClr val="windowText" lastClr="000000"/>
            </a:solidFill>
            <a:prstDash val="solid"/>
            <a:miter lim="800000"/>
            <a:headEnd type="triangle" w="med" len="med"/>
            <a:tailEnd type="none" w="med" len="med"/>
          </a:ln>
          <a:effectLst/>
        </p:spPr>
      </p:cxnSp>
      <p:sp>
        <p:nvSpPr>
          <p:cNvPr id="112" name="TextBox 111">
            <a:extLst>
              <a:ext uri="{FF2B5EF4-FFF2-40B4-BE49-F238E27FC236}">
                <a16:creationId xmlns:a16="http://schemas.microsoft.com/office/drawing/2014/main" id="{721F17B5-BCFC-4AAE-93DA-C3AC21AB6531}"/>
              </a:ext>
            </a:extLst>
          </p:cNvPr>
          <p:cNvSpPr txBox="1"/>
          <p:nvPr/>
        </p:nvSpPr>
        <p:spPr>
          <a:xfrm>
            <a:off x="4206923" y="1878448"/>
            <a:ext cx="4934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01</a:t>
            </a:r>
          </a:p>
        </p:txBody>
      </p:sp>
      <p:cxnSp>
        <p:nvCxnSpPr>
          <p:cNvPr id="113" name="Straight Arrow Connector 112">
            <a:extLst>
              <a:ext uri="{FF2B5EF4-FFF2-40B4-BE49-F238E27FC236}">
                <a16:creationId xmlns:a16="http://schemas.microsoft.com/office/drawing/2014/main" id="{B22B603C-CAFC-4AB6-923A-DC32E7A0A57B}"/>
              </a:ext>
            </a:extLst>
          </p:cNvPr>
          <p:cNvCxnSpPr>
            <a:cxnSpLocks/>
            <a:stCxn id="114" idx="2"/>
            <a:endCxn id="66" idx="0"/>
          </p:cNvCxnSpPr>
          <p:nvPr/>
        </p:nvCxnSpPr>
        <p:spPr>
          <a:xfrm>
            <a:off x="5709294" y="2247780"/>
            <a:ext cx="0" cy="227322"/>
          </a:xfrm>
          <a:prstGeom prst="straightConnector1">
            <a:avLst/>
          </a:prstGeom>
          <a:noFill/>
          <a:ln w="28575" cap="flat" cmpd="sng" algn="ctr">
            <a:solidFill>
              <a:sysClr val="windowText" lastClr="000000"/>
            </a:solidFill>
            <a:prstDash val="solid"/>
            <a:miter lim="800000"/>
            <a:headEnd type="triangle" w="med" len="med"/>
            <a:tailEnd type="none" w="med" len="med"/>
          </a:ln>
          <a:effectLst/>
        </p:spPr>
      </p:cxnSp>
      <p:sp>
        <p:nvSpPr>
          <p:cNvPr id="114" name="TextBox 113">
            <a:extLst>
              <a:ext uri="{FF2B5EF4-FFF2-40B4-BE49-F238E27FC236}">
                <a16:creationId xmlns:a16="http://schemas.microsoft.com/office/drawing/2014/main" id="{96CE8EE3-CFD6-4FF3-9F76-12FB2B19724C}"/>
              </a:ext>
            </a:extLst>
          </p:cNvPr>
          <p:cNvSpPr txBox="1"/>
          <p:nvPr/>
        </p:nvSpPr>
        <p:spPr>
          <a:xfrm>
            <a:off x="5462569" y="1878448"/>
            <a:ext cx="4934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11</a:t>
            </a:r>
          </a:p>
        </p:txBody>
      </p:sp>
      <p:cxnSp>
        <p:nvCxnSpPr>
          <p:cNvPr id="115" name="Straight Arrow Connector 114">
            <a:extLst>
              <a:ext uri="{FF2B5EF4-FFF2-40B4-BE49-F238E27FC236}">
                <a16:creationId xmlns:a16="http://schemas.microsoft.com/office/drawing/2014/main" id="{E3E51429-60A1-402D-977A-0C23CC56FB6F}"/>
              </a:ext>
            </a:extLst>
          </p:cNvPr>
          <p:cNvCxnSpPr>
            <a:cxnSpLocks/>
            <a:stCxn id="116" idx="2"/>
            <a:endCxn id="67" idx="0"/>
          </p:cNvCxnSpPr>
          <p:nvPr/>
        </p:nvCxnSpPr>
        <p:spPr>
          <a:xfrm>
            <a:off x="7695269" y="2290434"/>
            <a:ext cx="0" cy="184666"/>
          </a:xfrm>
          <a:prstGeom prst="straightConnector1">
            <a:avLst/>
          </a:prstGeom>
          <a:noFill/>
          <a:ln w="28575" cap="flat" cmpd="sng" algn="ctr">
            <a:solidFill>
              <a:sysClr val="windowText" lastClr="000000"/>
            </a:solidFill>
            <a:prstDash val="solid"/>
            <a:miter lim="800000"/>
            <a:headEnd type="triangle" w="med" len="med"/>
            <a:tailEnd type="none" w="med" len="med"/>
          </a:ln>
          <a:effectLst/>
        </p:spPr>
      </p:cxnSp>
      <p:sp>
        <p:nvSpPr>
          <p:cNvPr id="116" name="TextBox 115">
            <a:extLst>
              <a:ext uri="{FF2B5EF4-FFF2-40B4-BE49-F238E27FC236}">
                <a16:creationId xmlns:a16="http://schemas.microsoft.com/office/drawing/2014/main" id="{80E1B44B-F466-4F13-8122-A1F5A037B52D}"/>
              </a:ext>
            </a:extLst>
          </p:cNvPr>
          <p:cNvSpPr txBox="1"/>
          <p:nvPr/>
        </p:nvSpPr>
        <p:spPr>
          <a:xfrm>
            <a:off x="7448544" y="1921102"/>
            <a:ext cx="4934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rPr>
              <a:t>11</a:t>
            </a:r>
          </a:p>
        </p:txBody>
      </p:sp>
      <p:cxnSp>
        <p:nvCxnSpPr>
          <p:cNvPr id="117" name="Straight Arrow Connector 116">
            <a:extLst>
              <a:ext uri="{FF2B5EF4-FFF2-40B4-BE49-F238E27FC236}">
                <a16:creationId xmlns:a16="http://schemas.microsoft.com/office/drawing/2014/main" id="{AD913F46-B80D-4A03-85C9-B64ED545B0B9}"/>
              </a:ext>
            </a:extLst>
          </p:cNvPr>
          <p:cNvCxnSpPr>
            <a:cxnSpLocks/>
          </p:cNvCxnSpPr>
          <p:nvPr/>
        </p:nvCxnSpPr>
        <p:spPr>
          <a:xfrm flipV="1">
            <a:off x="8203567" y="2753777"/>
            <a:ext cx="259464" cy="6548"/>
          </a:xfrm>
          <a:prstGeom prst="straightConnector1">
            <a:avLst/>
          </a:prstGeom>
          <a:noFill/>
          <a:ln w="28575" cap="flat" cmpd="sng" algn="ctr">
            <a:solidFill>
              <a:sysClr val="windowText" lastClr="000000"/>
            </a:solidFill>
            <a:prstDash val="solid"/>
            <a:miter lim="800000"/>
            <a:tailEnd type="triangle"/>
          </a:ln>
          <a:effectLst/>
        </p:spPr>
      </p:cxnSp>
      <p:sp>
        <p:nvSpPr>
          <p:cNvPr id="119" name="Arrow: Right 118">
            <a:extLst>
              <a:ext uri="{FF2B5EF4-FFF2-40B4-BE49-F238E27FC236}">
                <a16:creationId xmlns:a16="http://schemas.microsoft.com/office/drawing/2014/main" id="{453AEAE4-2EEB-477D-A8E1-B032AB1AFC89}"/>
              </a:ext>
            </a:extLst>
          </p:cNvPr>
          <p:cNvSpPr/>
          <p:nvPr/>
        </p:nvSpPr>
        <p:spPr bwMode="auto">
          <a:xfrm rot="5400000">
            <a:off x="5028177" y="3710887"/>
            <a:ext cx="646329" cy="354656"/>
          </a:xfrm>
          <a:prstGeom prst="rightArrow">
            <a:avLst/>
          </a:prstGeom>
          <a:solidFill>
            <a:srgbClr val="C00000"/>
          </a:solidFill>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Rounded Corners 119">
            <a:extLst>
              <a:ext uri="{FF2B5EF4-FFF2-40B4-BE49-F238E27FC236}">
                <a16:creationId xmlns:a16="http://schemas.microsoft.com/office/drawing/2014/main" id="{1504A702-6B97-465B-B905-BFE43A1A75FF}"/>
              </a:ext>
            </a:extLst>
          </p:cNvPr>
          <p:cNvSpPr/>
          <p:nvPr/>
        </p:nvSpPr>
        <p:spPr bwMode="auto">
          <a:xfrm>
            <a:off x="5413029" y="3595169"/>
            <a:ext cx="5576997" cy="372382"/>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C00000"/>
                </a:solidFill>
                <a:effectLst/>
                <a:uLnTx/>
                <a:uFillTx/>
                <a:latin typeface="Calibri"/>
                <a:ea typeface="+mn-ea"/>
                <a:cs typeface="+mn-cs"/>
              </a:rPr>
              <a:t>AiFi</a:t>
            </a:r>
            <a:r>
              <a:rPr kumimoji="0" lang="en-US" sz="2400" b="1" i="0" u="none" strike="noStrike" kern="1200" cap="none" spc="0" normalizeH="0" baseline="0" noProof="0" dirty="0">
                <a:ln>
                  <a:noFill/>
                </a:ln>
                <a:solidFill>
                  <a:srgbClr val="C00000"/>
                </a:solidFill>
                <a:effectLst/>
                <a:uLnTx/>
                <a:uFillTx/>
                <a:latin typeface="Calibri"/>
                <a:ea typeface="+mn-ea"/>
                <a:cs typeface="+mn-cs"/>
              </a:rPr>
              <a:t> mimics the </a:t>
            </a:r>
            <a:r>
              <a:rPr kumimoji="0" lang="en-US" sz="2400" b="1" i="0" u="none" strike="noStrike" kern="1200" cap="none" spc="0" normalizeH="0" baseline="0" noProof="0" dirty="0" err="1">
                <a:ln>
                  <a:noFill/>
                </a:ln>
                <a:solidFill>
                  <a:srgbClr val="C00000"/>
                </a:solidFill>
                <a:effectLst/>
                <a:uLnTx/>
                <a:uFillTx/>
                <a:latin typeface="Calibri"/>
                <a:ea typeface="+mn-ea"/>
                <a:cs typeface="+mn-cs"/>
              </a:rPr>
              <a:t>WiFi</a:t>
            </a:r>
            <a:r>
              <a:rPr kumimoji="0" lang="en-US" sz="2400" b="1" i="0" u="none" strike="noStrike" kern="1200" cap="none" spc="0" normalizeH="0" baseline="0" noProof="0" dirty="0">
                <a:ln>
                  <a:noFill/>
                </a:ln>
                <a:solidFill>
                  <a:srgbClr val="C00000"/>
                </a:solidFill>
                <a:effectLst/>
                <a:uLnTx/>
                <a:uFillTx/>
                <a:latin typeface="Calibri"/>
                <a:ea typeface="+mn-ea"/>
                <a:cs typeface="+mn-cs"/>
              </a:rPr>
              <a:t> encoding/decoding</a:t>
            </a:r>
          </a:p>
        </p:txBody>
      </p:sp>
      <p:sp>
        <p:nvSpPr>
          <p:cNvPr id="9" name="Rectangle: Rounded Corners 8">
            <a:extLst>
              <a:ext uri="{FF2B5EF4-FFF2-40B4-BE49-F238E27FC236}">
                <a16:creationId xmlns:a16="http://schemas.microsoft.com/office/drawing/2014/main" id="{3BE438A5-0D7C-43D4-B678-8C4642585BDA}"/>
              </a:ext>
            </a:extLst>
          </p:cNvPr>
          <p:cNvSpPr/>
          <p:nvPr/>
        </p:nvSpPr>
        <p:spPr bwMode="auto">
          <a:xfrm>
            <a:off x="8281725" y="3465372"/>
            <a:ext cx="2390661" cy="1060303"/>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3" name="TextBox 122">
            <a:extLst>
              <a:ext uri="{FF2B5EF4-FFF2-40B4-BE49-F238E27FC236}">
                <a16:creationId xmlns:a16="http://schemas.microsoft.com/office/drawing/2014/main" id="{2AD8618A-CC71-4BC7-9E1E-D3FB456EEDA6}"/>
              </a:ext>
            </a:extLst>
          </p:cNvPr>
          <p:cNvSpPr txBox="1"/>
          <p:nvPr/>
        </p:nvSpPr>
        <p:spPr>
          <a:xfrm>
            <a:off x="1174865" y="1326866"/>
            <a:ext cx="2902187" cy="40011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Commodity </a:t>
            </a:r>
            <a:r>
              <a:rPr kumimoji="0" lang="en-US" sz="2000" b="1" i="0" u="none" strike="noStrike" kern="1200" cap="none" spc="0" normalizeH="0" baseline="0" noProof="0" dirty="0" err="1">
                <a:ln>
                  <a:noFill/>
                </a:ln>
                <a:solidFill>
                  <a:prstClr val="white"/>
                </a:solidFill>
                <a:effectLst/>
                <a:uLnTx/>
                <a:uFillTx/>
                <a:latin typeface="Calibri"/>
                <a:ea typeface="+mn-ea"/>
                <a:cs typeface="+mn-cs"/>
              </a:rPr>
              <a:t>WiFi</a:t>
            </a:r>
            <a:r>
              <a:rPr kumimoji="0" lang="en-US" sz="2000" b="1" i="0" u="none" strike="noStrike" kern="1200" cap="none" spc="0" normalizeH="0" baseline="0" noProof="0" dirty="0">
                <a:ln>
                  <a:noFill/>
                </a:ln>
                <a:solidFill>
                  <a:prstClr val="white"/>
                </a:solidFill>
                <a:effectLst/>
                <a:uLnTx/>
                <a:uFillTx/>
                <a:latin typeface="Calibri"/>
                <a:ea typeface="+mn-ea"/>
                <a:cs typeface="+mn-cs"/>
              </a:rPr>
              <a:t> encoder</a:t>
            </a:r>
          </a:p>
        </p:txBody>
      </p:sp>
      <p:sp>
        <p:nvSpPr>
          <p:cNvPr id="127" name="TextBox 126">
            <a:extLst>
              <a:ext uri="{FF2B5EF4-FFF2-40B4-BE49-F238E27FC236}">
                <a16:creationId xmlns:a16="http://schemas.microsoft.com/office/drawing/2014/main" id="{AF27A02E-4931-4DDF-A7B3-76EAE9703A22}"/>
              </a:ext>
            </a:extLst>
          </p:cNvPr>
          <p:cNvSpPr txBox="1"/>
          <p:nvPr/>
        </p:nvSpPr>
        <p:spPr>
          <a:xfrm>
            <a:off x="1312398" y="3838996"/>
            <a:ext cx="1529038" cy="40011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a:ea typeface="+mn-ea"/>
                <a:cs typeface="+mn-cs"/>
              </a:rPr>
              <a:t>AiFi</a:t>
            </a:r>
            <a:r>
              <a:rPr kumimoji="0" lang="en-US" sz="2000" b="1" i="0" u="none" strike="noStrike" kern="1200" cap="none" spc="0" normalizeH="0" baseline="0" noProof="0" dirty="0">
                <a:ln>
                  <a:noFill/>
                </a:ln>
                <a:solidFill>
                  <a:prstClr val="white"/>
                </a:solidFill>
                <a:effectLst/>
                <a:uLnTx/>
                <a:uFillTx/>
                <a:latin typeface="Calibri"/>
                <a:ea typeface="+mn-ea"/>
                <a:cs typeface="+mn-cs"/>
              </a:rPr>
              <a:t> design</a:t>
            </a:r>
          </a:p>
        </p:txBody>
      </p:sp>
      <p:sp>
        <p:nvSpPr>
          <p:cNvPr id="5" name="TextBox 4">
            <a:extLst>
              <a:ext uri="{FF2B5EF4-FFF2-40B4-BE49-F238E27FC236}">
                <a16:creationId xmlns:a16="http://schemas.microsoft.com/office/drawing/2014/main" id="{251A6483-8807-50E4-1B54-D4BA7C79389A}"/>
              </a:ext>
            </a:extLst>
          </p:cNvPr>
          <p:cNvSpPr txBox="1"/>
          <p:nvPr/>
        </p:nvSpPr>
        <p:spPr>
          <a:xfrm>
            <a:off x="3650539" y="1341259"/>
            <a:ext cx="520000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Calibri"/>
                <a:ea typeface="+mn-ea"/>
                <a:cs typeface="+mn-cs"/>
              </a:rPr>
              <a:t>Only consider short-term correlation</a:t>
            </a:r>
            <a:endParaRPr kumimoji="0" lang="en-US" altLang="zh-CN" sz="1800" b="1" i="0" u="none" strike="noStrike" kern="0" cap="none" spc="0" normalizeH="0" baseline="0" noProof="0" dirty="0">
              <a:ln>
                <a:noFill/>
              </a:ln>
              <a:solidFill>
                <a:srgbClr val="FF0000"/>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232039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par>
                                <p:cTn id="38" presetID="10" presetClass="entr" presetSubtype="0" fill="hold" nodeType="with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fade">
                                      <p:cBhvr>
                                        <p:cTn id="40" dur="500"/>
                                        <p:tgtEl>
                                          <p:spTgt spid="1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fade">
                                      <p:cBhvr>
                                        <p:cTn id="43" dur="500"/>
                                        <p:tgtEl>
                                          <p:spTgt spid="106"/>
                                        </p:tgtEl>
                                      </p:cBhvr>
                                    </p:animEffect>
                                  </p:childTnLst>
                                </p:cTn>
                              </p:par>
                              <p:par>
                                <p:cTn id="44" presetID="10" presetClass="entr" presetSubtype="0" fill="hold" nodeType="withEffect">
                                  <p:stCondLst>
                                    <p:cond delay="0"/>
                                  </p:stCondLst>
                                  <p:childTnLst>
                                    <p:set>
                                      <p:cBhvr>
                                        <p:cTn id="45" dur="1" fill="hold">
                                          <p:stCondLst>
                                            <p:cond delay="0"/>
                                          </p:stCondLst>
                                        </p:cTn>
                                        <p:tgtEl>
                                          <p:spTgt spid="107"/>
                                        </p:tgtEl>
                                        <p:attrNameLst>
                                          <p:attrName>style.visibility</p:attrName>
                                        </p:attrNameLst>
                                      </p:cBhvr>
                                      <p:to>
                                        <p:strVal val="visible"/>
                                      </p:to>
                                    </p:set>
                                    <p:animEffect transition="in" filter="fade">
                                      <p:cBhvr>
                                        <p:cTn id="46" dur="500"/>
                                        <p:tgtEl>
                                          <p:spTgt spid="10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500"/>
                                        <p:tgtEl>
                                          <p:spTgt spid="108"/>
                                        </p:tgtEl>
                                      </p:cBhvr>
                                    </p:animEffect>
                                  </p:childTnLst>
                                </p:cTn>
                              </p:par>
                              <p:par>
                                <p:cTn id="50" presetID="10" presetClass="entr" presetSubtype="0" fill="hold" nodeType="with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fade">
                                      <p:cBhvr>
                                        <p:cTn id="52" dur="500"/>
                                        <p:tgtEl>
                                          <p:spTgt spid="10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animEffect transition="in" filter="fade">
                                      <p:cBhvr>
                                        <p:cTn id="55" dur="500"/>
                                        <p:tgtEl>
                                          <p:spTgt spid="110"/>
                                        </p:tgtEl>
                                      </p:cBhvr>
                                    </p:animEffect>
                                  </p:childTnLst>
                                </p:cTn>
                              </p:par>
                              <p:par>
                                <p:cTn id="56" presetID="10" presetClass="entr" presetSubtype="0" fill="hold" nodeType="withEffect">
                                  <p:stCondLst>
                                    <p:cond delay="0"/>
                                  </p:stCondLst>
                                  <p:childTnLst>
                                    <p:set>
                                      <p:cBhvr>
                                        <p:cTn id="57" dur="1" fill="hold">
                                          <p:stCondLst>
                                            <p:cond delay="0"/>
                                          </p:stCondLst>
                                        </p:cTn>
                                        <p:tgtEl>
                                          <p:spTgt spid="111"/>
                                        </p:tgtEl>
                                        <p:attrNameLst>
                                          <p:attrName>style.visibility</p:attrName>
                                        </p:attrNameLst>
                                      </p:cBhvr>
                                      <p:to>
                                        <p:strVal val="visible"/>
                                      </p:to>
                                    </p:set>
                                    <p:animEffect transition="in" filter="fade">
                                      <p:cBhvr>
                                        <p:cTn id="58" dur="500"/>
                                        <p:tgtEl>
                                          <p:spTgt spid="1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2"/>
                                        </p:tgtEl>
                                        <p:attrNameLst>
                                          <p:attrName>style.visibility</p:attrName>
                                        </p:attrNameLst>
                                      </p:cBhvr>
                                      <p:to>
                                        <p:strVal val="visible"/>
                                      </p:to>
                                    </p:set>
                                    <p:animEffect transition="in" filter="fade">
                                      <p:cBhvr>
                                        <p:cTn id="61" dur="500"/>
                                        <p:tgtEl>
                                          <p:spTgt spid="112"/>
                                        </p:tgtEl>
                                      </p:cBhvr>
                                    </p:animEffect>
                                  </p:childTnLst>
                                </p:cTn>
                              </p:par>
                              <p:par>
                                <p:cTn id="62" presetID="10" presetClass="entr" presetSubtype="0" fill="hold" nodeType="with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fade">
                                      <p:cBhvr>
                                        <p:cTn id="64" dur="500"/>
                                        <p:tgtEl>
                                          <p:spTgt spid="1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10" presetClass="entr" presetSubtype="0" fill="hold" nodeType="withEffect">
                                  <p:stCondLst>
                                    <p:cond delay="0"/>
                                  </p:stCondLst>
                                  <p:childTnLst>
                                    <p:set>
                                      <p:cBhvr>
                                        <p:cTn id="69" dur="1" fill="hold">
                                          <p:stCondLst>
                                            <p:cond delay="0"/>
                                          </p:stCondLst>
                                        </p:cTn>
                                        <p:tgtEl>
                                          <p:spTgt spid="115"/>
                                        </p:tgtEl>
                                        <p:attrNameLst>
                                          <p:attrName>style.visibility</p:attrName>
                                        </p:attrNameLst>
                                      </p:cBhvr>
                                      <p:to>
                                        <p:strVal val="visible"/>
                                      </p:to>
                                    </p:set>
                                    <p:animEffect transition="in" filter="fade">
                                      <p:cBhvr>
                                        <p:cTn id="70" dur="500"/>
                                        <p:tgtEl>
                                          <p:spTgt spid="11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16"/>
                                        </p:tgtEl>
                                        <p:attrNameLst>
                                          <p:attrName>style.visibility</p:attrName>
                                        </p:attrNameLst>
                                      </p:cBhvr>
                                      <p:to>
                                        <p:strVal val="visible"/>
                                      </p:to>
                                    </p:set>
                                    <p:animEffect transition="in" filter="fade">
                                      <p:cBhvr>
                                        <p:cTn id="73" dur="500"/>
                                        <p:tgtEl>
                                          <p:spTgt spid="116"/>
                                        </p:tgtEl>
                                      </p:cBhvr>
                                    </p:animEffect>
                                  </p:childTnLst>
                                </p:cTn>
                              </p:par>
                              <p:par>
                                <p:cTn id="74" presetID="10" presetClass="entr" presetSubtype="0" fill="hold" nodeType="with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fade">
                                      <p:cBhvr>
                                        <p:cTn id="76" dur="500"/>
                                        <p:tgtEl>
                                          <p:spTgt spid="1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3"/>
                                        </p:tgtEl>
                                        <p:attrNameLst>
                                          <p:attrName>style.visibility</p:attrName>
                                        </p:attrNameLst>
                                      </p:cBhvr>
                                      <p:to>
                                        <p:strVal val="visible"/>
                                      </p:to>
                                    </p:set>
                                    <p:animEffect transition="in" filter="fade">
                                      <p:cBhvr>
                                        <p:cTn id="79" dur="500"/>
                                        <p:tgtEl>
                                          <p:spTgt spid="12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fade">
                                      <p:cBhvr>
                                        <p:cTn id="84" dur="500"/>
                                        <p:tgtEl>
                                          <p:spTgt spid="69"/>
                                        </p:tgtEl>
                                      </p:cBhvr>
                                    </p:animEffect>
                                  </p:childTnLst>
                                </p:cTn>
                              </p:par>
                              <p:par>
                                <p:cTn id="85" presetID="10"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fade">
                                      <p:cBhvr>
                                        <p:cTn id="87" dur="500"/>
                                        <p:tgtEl>
                                          <p:spTgt spid="7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1"/>
                                        </p:tgtEl>
                                        <p:attrNameLst>
                                          <p:attrName>style.visibility</p:attrName>
                                        </p:attrNameLst>
                                      </p:cBhvr>
                                      <p:to>
                                        <p:strVal val="visible"/>
                                      </p:to>
                                    </p:set>
                                    <p:animEffect transition="in" filter="fade">
                                      <p:cBhvr>
                                        <p:cTn id="90" dur="500"/>
                                        <p:tgtEl>
                                          <p:spTgt spid="7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500"/>
                                        <p:tgtEl>
                                          <p:spTgt spid="7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fade">
                                      <p:cBhvr>
                                        <p:cTn id="96" dur="500"/>
                                        <p:tgtEl>
                                          <p:spTgt spid="7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4"/>
                                        </p:tgtEl>
                                        <p:attrNameLst>
                                          <p:attrName>style.visibility</p:attrName>
                                        </p:attrNameLst>
                                      </p:cBhvr>
                                      <p:to>
                                        <p:strVal val="visible"/>
                                      </p:to>
                                    </p:set>
                                    <p:animEffect transition="in" filter="fade">
                                      <p:cBhvr>
                                        <p:cTn id="99" dur="500"/>
                                        <p:tgtEl>
                                          <p:spTgt spid="74"/>
                                        </p:tgtEl>
                                      </p:cBhvr>
                                    </p:animEffect>
                                  </p:childTnLst>
                                </p:cTn>
                              </p:par>
                              <p:par>
                                <p:cTn id="100" presetID="10" presetClass="entr" presetSubtype="0" fill="hold" nodeType="with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fade">
                                      <p:cBhvr>
                                        <p:cTn id="102" dur="500"/>
                                        <p:tgtEl>
                                          <p:spTgt spid="7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fade">
                                      <p:cBhvr>
                                        <p:cTn id="105" dur="500"/>
                                        <p:tgtEl>
                                          <p:spTgt spid="76"/>
                                        </p:tgtEl>
                                      </p:cBhvr>
                                    </p:animEffect>
                                  </p:childTnLst>
                                </p:cTn>
                              </p:par>
                              <p:par>
                                <p:cTn id="106" presetID="10" presetClass="entr" presetSubtype="0" fill="hold"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8"/>
                                        </p:tgtEl>
                                        <p:attrNameLst>
                                          <p:attrName>style.visibility</p:attrName>
                                        </p:attrNameLst>
                                      </p:cBhvr>
                                      <p:to>
                                        <p:strVal val="visible"/>
                                      </p:to>
                                    </p:set>
                                    <p:animEffect transition="in" filter="fade">
                                      <p:cBhvr>
                                        <p:cTn id="111" dur="500"/>
                                        <p:tgtEl>
                                          <p:spTgt spid="7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9"/>
                                        </p:tgtEl>
                                        <p:attrNameLst>
                                          <p:attrName>style.visibility</p:attrName>
                                        </p:attrNameLst>
                                      </p:cBhvr>
                                      <p:to>
                                        <p:strVal val="visible"/>
                                      </p:to>
                                    </p:set>
                                    <p:animEffect transition="in" filter="fade">
                                      <p:cBhvr>
                                        <p:cTn id="114" dur="500"/>
                                        <p:tgtEl>
                                          <p:spTgt spid="79"/>
                                        </p:tgtEl>
                                      </p:cBhvr>
                                    </p:animEffect>
                                  </p:childTnLst>
                                </p:cTn>
                              </p:par>
                              <p:par>
                                <p:cTn id="115" presetID="10" presetClass="entr" presetSubtype="0" fill="hold" nodeType="withEffect">
                                  <p:stCondLst>
                                    <p:cond delay="0"/>
                                  </p:stCondLst>
                                  <p:childTnLst>
                                    <p:set>
                                      <p:cBhvr>
                                        <p:cTn id="116" dur="1" fill="hold">
                                          <p:stCondLst>
                                            <p:cond delay="0"/>
                                          </p:stCondLst>
                                        </p:cTn>
                                        <p:tgtEl>
                                          <p:spTgt spid="80"/>
                                        </p:tgtEl>
                                        <p:attrNameLst>
                                          <p:attrName>style.visibility</p:attrName>
                                        </p:attrNameLst>
                                      </p:cBhvr>
                                      <p:to>
                                        <p:strVal val="visible"/>
                                      </p:to>
                                    </p:set>
                                    <p:animEffect transition="in" filter="fade">
                                      <p:cBhvr>
                                        <p:cTn id="117" dur="500"/>
                                        <p:tgtEl>
                                          <p:spTgt spid="8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fade">
                                      <p:cBhvr>
                                        <p:cTn id="120" dur="500"/>
                                        <p:tgtEl>
                                          <p:spTgt spid="8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2"/>
                                        </p:tgtEl>
                                        <p:attrNameLst>
                                          <p:attrName>style.visibility</p:attrName>
                                        </p:attrNameLst>
                                      </p:cBhvr>
                                      <p:to>
                                        <p:strVal val="visible"/>
                                      </p:to>
                                    </p:set>
                                    <p:animEffect transition="in" filter="fade">
                                      <p:cBhvr>
                                        <p:cTn id="123" dur="500"/>
                                        <p:tgtEl>
                                          <p:spTgt spid="82"/>
                                        </p:tgtEl>
                                      </p:cBhvr>
                                    </p:animEffect>
                                  </p:childTnLst>
                                </p:cTn>
                              </p:par>
                              <p:par>
                                <p:cTn id="124" presetID="10" presetClass="entr" presetSubtype="0" fill="hold" nodeType="withEffect">
                                  <p:stCondLst>
                                    <p:cond delay="0"/>
                                  </p:stCondLst>
                                  <p:childTnLst>
                                    <p:set>
                                      <p:cBhvr>
                                        <p:cTn id="125" dur="1" fill="hold">
                                          <p:stCondLst>
                                            <p:cond delay="0"/>
                                          </p:stCondLst>
                                        </p:cTn>
                                        <p:tgtEl>
                                          <p:spTgt spid="83"/>
                                        </p:tgtEl>
                                        <p:attrNameLst>
                                          <p:attrName>style.visibility</p:attrName>
                                        </p:attrNameLst>
                                      </p:cBhvr>
                                      <p:to>
                                        <p:strVal val="visible"/>
                                      </p:to>
                                    </p:set>
                                    <p:animEffect transition="in" filter="fade">
                                      <p:cBhvr>
                                        <p:cTn id="126" dur="500"/>
                                        <p:tgtEl>
                                          <p:spTgt spid="8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4"/>
                                        </p:tgtEl>
                                        <p:attrNameLst>
                                          <p:attrName>style.visibility</p:attrName>
                                        </p:attrNameLst>
                                      </p:cBhvr>
                                      <p:to>
                                        <p:strVal val="visible"/>
                                      </p:to>
                                    </p:set>
                                    <p:animEffect transition="in" filter="fade">
                                      <p:cBhvr>
                                        <p:cTn id="129" dur="500"/>
                                        <p:tgtEl>
                                          <p:spTgt spid="84"/>
                                        </p:tgtEl>
                                      </p:cBhvr>
                                    </p:animEffect>
                                  </p:childTnLst>
                                </p:cTn>
                              </p:par>
                              <p:par>
                                <p:cTn id="130" presetID="10" presetClass="entr" presetSubtype="0" fill="hold" nodeType="with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6"/>
                                        </p:tgtEl>
                                        <p:attrNameLst>
                                          <p:attrName>style.visibility</p:attrName>
                                        </p:attrNameLst>
                                      </p:cBhvr>
                                      <p:to>
                                        <p:strVal val="visible"/>
                                      </p:to>
                                    </p:set>
                                    <p:animEffect transition="in" filter="fade">
                                      <p:cBhvr>
                                        <p:cTn id="135" dur="500"/>
                                        <p:tgtEl>
                                          <p:spTgt spid="8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87"/>
                                        </p:tgtEl>
                                        <p:attrNameLst>
                                          <p:attrName>style.visibility</p:attrName>
                                        </p:attrNameLst>
                                      </p:cBhvr>
                                      <p:to>
                                        <p:strVal val="visible"/>
                                      </p:to>
                                    </p:set>
                                    <p:animEffect transition="in" filter="fade">
                                      <p:cBhvr>
                                        <p:cTn id="138" dur="500"/>
                                        <p:tgtEl>
                                          <p:spTgt spid="87"/>
                                        </p:tgtEl>
                                      </p:cBhvr>
                                    </p:animEffect>
                                  </p:childTnLst>
                                </p:cTn>
                              </p:par>
                              <p:par>
                                <p:cTn id="139" presetID="10" presetClass="entr" presetSubtype="0"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Effect transition="in" filter="fade">
                                      <p:cBhvr>
                                        <p:cTn id="141" dur="500"/>
                                        <p:tgtEl>
                                          <p:spTgt spid="88"/>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89"/>
                                        </p:tgtEl>
                                        <p:attrNameLst>
                                          <p:attrName>style.visibility</p:attrName>
                                        </p:attrNameLst>
                                      </p:cBhvr>
                                      <p:to>
                                        <p:strVal val="visible"/>
                                      </p:to>
                                    </p:set>
                                    <p:animEffect transition="in" filter="fade">
                                      <p:cBhvr>
                                        <p:cTn id="144" dur="500"/>
                                        <p:tgtEl>
                                          <p:spTgt spid="89"/>
                                        </p:tgtEl>
                                      </p:cBhvr>
                                    </p:animEffect>
                                  </p:childTnLst>
                                </p:cTn>
                              </p:par>
                              <p:par>
                                <p:cTn id="145" presetID="10" presetClass="entr" presetSubtype="0" fill="hold" nodeType="withEffect">
                                  <p:stCondLst>
                                    <p:cond delay="0"/>
                                  </p:stCondLst>
                                  <p:childTnLst>
                                    <p:set>
                                      <p:cBhvr>
                                        <p:cTn id="146" dur="1" fill="hold">
                                          <p:stCondLst>
                                            <p:cond delay="0"/>
                                          </p:stCondLst>
                                        </p:cTn>
                                        <p:tgtEl>
                                          <p:spTgt spid="90"/>
                                        </p:tgtEl>
                                        <p:attrNameLst>
                                          <p:attrName>style.visibility</p:attrName>
                                        </p:attrNameLst>
                                      </p:cBhvr>
                                      <p:to>
                                        <p:strVal val="visible"/>
                                      </p:to>
                                    </p:set>
                                    <p:animEffect transition="in" filter="fade">
                                      <p:cBhvr>
                                        <p:cTn id="147" dur="500"/>
                                        <p:tgtEl>
                                          <p:spTgt spid="9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91"/>
                                        </p:tgtEl>
                                        <p:attrNameLst>
                                          <p:attrName>style.visibility</p:attrName>
                                        </p:attrNameLst>
                                      </p:cBhvr>
                                      <p:to>
                                        <p:strVal val="visible"/>
                                      </p:to>
                                    </p:set>
                                    <p:animEffect transition="in" filter="fade">
                                      <p:cBhvr>
                                        <p:cTn id="150" dur="500"/>
                                        <p:tgtEl>
                                          <p:spTgt spid="91"/>
                                        </p:tgtEl>
                                      </p:cBhvr>
                                    </p:animEffect>
                                  </p:childTnLst>
                                </p:cTn>
                              </p:par>
                              <p:par>
                                <p:cTn id="151" presetID="10" presetClass="entr" presetSubtype="0" fill="hold" nodeType="withEffect">
                                  <p:stCondLst>
                                    <p:cond delay="0"/>
                                  </p:stCondLst>
                                  <p:childTnLst>
                                    <p:set>
                                      <p:cBhvr>
                                        <p:cTn id="152" dur="1" fill="hold">
                                          <p:stCondLst>
                                            <p:cond delay="0"/>
                                          </p:stCondLst>
                                        </p:cTn>
                                        <p:tgtEl>
                                          <p:spTgt spid="92"/>
                                        </p:tgtEl>
                                        <p:attrNameLst>
                                          <p:attrName>style.visibility</p:attrName>
                                        </p:attrNameLst>
                                      </p:cBhvr>
                                      <p:to>
                                        <p:strVal val="visible"/>
                                      </p:to>
                                    </p:set>
                                    <p:animEffect transition="in" filter="fade">
                                      <p:cBhvr>
                                        <p:cTn id="153" dur="500"/>
                                        <p:tgtEl>
                                          <p:spTgt spid="92"/>
                                        </p:tgtEl>
                                      </p:cBhvr>
                                    </p:animEffect>
                                  </p:childTnLst>
                                </p:cTn>
                              </p:par>
                              <p:par>
                                <p:cTn id="154" presetID="10" presetClass="entr" presetSubtype="0" fill="hold" nodeType="withEffect">
                                  <p:stCondLst>
                                    <p:cond delay="0"/>
                                  </p:stCondLst>
                                  <p:childTnLst>
                                    <p:set>
                                      <p:cBhvr>
                                        <p:cTn id="155" dur="1" fill="hold">
                                          <p:stCondLst>
                                            <p:cond delay="0"/>
                                          </p:stCondLst>
                                        </p:cTn>
                                        <p:tgtEl>
                                          <p:spTgt spid="93"/>
                                        </p:tgtEl>
                                        <p:attrNameLst>
                                          <p:attrName>style.visibility</p:attrName>
                                        </p:attrNameLst>
                                      </p:cBhvr>
                                      <p:to>
                                        <p:strVal val="visible"/>
                                      </p:to>
                                    </p:set>
                                    <p:animEffect transition="in" filter="fade">
                                      <p:cBhvr>
                                        <p:cTn id="156" dur="500"/>
                                        <p:tgtEl>
                                          <p:spTgt spid="9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94"/>
                                        </p:tgtEl>
                                        <p:attrNameLst>
                                          <p:attrName>style.visibility</p:attrName>
                                        </p:attrNameLst>
                                      </p:cBhvr>
                                      <p:to>
                                        <p:strVal val="visible"/>
                                      </p:to>
                                    </p:set>
                                    <p:animEffect transition="in" filter="fade">
                                      <p:cBhvr>
                                        <p:cTn id="159" dur="500"/>
                                        <p:tgtEl>
                                          <p:spTgt spid="9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5"/>
                                        </p:tgtEl>
                                        <p:attrNameLst>
                                          <p:attrName>style.visibility</p:attrName>
                                        </p:attrNameLst>
                                      </p:cBhvr>
                                      <p:to>
                                        <p:strVal val="visible"/>
                                      </p:to>
                                    </p:set>
                                    <p:animEffect transition="in" filter="fade">
                                      <p:cBhvr>
                                        <p:cTn id="162" dur="500"/>
                                        <p:tgtEl>
                                          <p:spTgt spid="95"/>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96"/>
                                        </p:tgtEl>
                                        <p:attrNameLst>
                                          <p:attrName>style.visibility</p:attrName>
                                        </p:attrNameLst>
                                      </p:cBhvr>
                                      <p:to>
                                        <p:strVal val="visible"/>
                                      </p:to>
                                    </p:set>
                                    <p:animEffect transition="in" filter="fade">
                                      <p:cBhvr>
                                        <p:cTn id="165" dur="500"/>
                                        <p:tgtEl>
                                          <p:spTgt spid="96"/>
                                        </p:tgtEl>
                                      </p:cBhvr>
                                    </p:animEffect>
                                  </p:childTnLst>
                                </p:cTn>
                              </p:par>
                              <p:par>
                                <p:cTn id="166" presetID="10" presetClass="entr" presetSubtype="0" fill="hold" nodeType="withEffect">
                                  <p:stCondLst>
                                    <p:cond delay="0"/>
                                  </p:stCondLst>
                                  <p:childTnLst>
                                    <p:set>
                                      <p:cBhvr>
                                        <p:cTn id="167" dur="1" fill="hold">
                                          <p:stCondLst>
                                            <p:cond delay="0"/>
                                          </p:stCondLst>
                                        </p:cTn>
                                        <p:tgtEl>
                                          <p:spTgt spid="97"/>
                                        </p:tgtEl>
                                        <p:attrNameLst>
                                          <p:attrName>style.visibility</p:attrName>
                                        </p:attrNameLst>
                                      </p:cBhvr>
                                      <p:to>
                                        <p:strVal val="visible"/>
                                      </p:to>
                                    </p:set>
                                    <p:animEffect transition="in" filter="fade">
                                      <p:cBhvr>
                                        <p:cTn id="168" dur="500"/>
                                        <p:tgtEl>
                                          <p:spTgt spid="97"/>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98"/>
                                        </p:tgtEl>
                                        <p:attrNameLst>
                                          <p:attrName>style.visibility</p:attrName>
                                        </p:attrNameLst>
                                      </p:cBhvr>
                                      <p:to>
                                        <p:strVal val="visible"/>
                                      </p:to>
                                    </p:set>
                                    <p:animEffect transition="in" filter="fade">
                                      <p:cBhvr>
                                        <p:cTn id="171" dur="500"/>
                                        <p:tgtEl>
                                          <p:spTgt spid="98"/>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99"/>
                                        </p:tgtEl>
                                        <p:attrNameLst>
                                          <p:attrName>style.visibility</p:attrName>
                                        </p:attrNameLst>
                                      </p:cBhvr>
                                      <p:to>
                                        <p:strVal val="visible"/>
                                      </p:to>
                                    </p:set>
                                    <p:animEffect transition="in" filter="fade">
                                      <p:cBhvr>
                                        <p:cTn id="174" dur="500"/>
                                        <p:tgtEl>
                                          <p:spTgt spid="99"/>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19"/>
                                        </p:tgtEl>
                                        <p:attrNameLst>
                                          <p:attrName>style.visibility</p:attrName>
                                        </p:attrNameLst>
                                      </p:cBhvr>
                                      <p:to>
                                        <p:strVal val="visible"/>
                                      </p:to>
                                    </p:set>
                                    <p:animEffect transition="in" filter="fade">
                                      <p:cBhvr>
                                        <p:cTn id="177" dur="500"/>
                                        <p:tgtEl>
                                          <p:spTgt spid="119"/>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20"/>
                                        </p:tgtEl>
                                        <p:attrNameLst>
                                          <p:attrName>style.visibility</p:attrName>
                                        </p:attrNameLst>
                                      </p:cBhvr>
                                      <p:to>
                                        <p:strVal val="visible"/>
                                      </p:to>
                                    </p:set>
                                    <p:animEffect transition="in" filter="fade">
                                      <p:cBhvr>
                                        <p:cTn id="180" dur="500"/>
                                        <p:tgtEl>
                                          <p:spTgt spid="120"/>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27"/>
                                        </p:tgtEl>
                                        <p:attrNameLst>
                                          <p:attrName>style.visibility</p:attrName>
                                        </p:attrNameLst>
                                      </p:cBhvr>
                                      <p:to>
                                        <p:strVal val="visible"/>
                                      </p:to>
                                    </p:set>
                                    <p:animEffect transition="in" filter="fade">
                                      <p:cBhvr>
                                        <p:cTn id="183" dur="500"/>
                                        <p:tgtEl>
                                          <p:spTgt spid="127"/>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100"/>
                                        </p:tgtEl>
                                        <p:attrNameLst>
                                          <p:attrName>style.visibility</p:attrName>
                                        </p:attrNameLst>
                                      </p:cBhvr>
                                      <p:to>
                                        <p:strVal val="visible"/>
                                      </p:to>
                                    </p:set>
                                    <p:animEffect transition="in" filter="fade">
                                      <p:cBhvr>
                                        <p:cTn id="18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p:bldP spid="72" grpId="0"/>
      <p:bldP spid="73" grpId="0" animBg="1"/>
      <p:bldP spid="74" grpId="0" animBg="1"/>
      <p:bldP spid="76" grpId="0"/>
      <p:bldP spid="78" grpId="0"/>
      <p:bldP spid="79" grpId="0"/>
      <p:bldP spid="81" grpId="0"/>
      <p:bldP spid="82" grpId="0" animBg="1"/>
      <p:bldP spid="84" grpId="0"/>
      <p:bldP spid="86" grpId="0"/>
      <p:bldP spid="87" grpId="0" animBg="1"/>
      <p:bldP spid="89" grpId="0"/>
      <p:bldP spid="91" grpId="0"/>
      <p:bldP spid="94" grpId="0" animBg="1"/>
      <p:bldP spid="95" grpId="0" animBg="1"/>
      <p:bldP spid="96" grpId="0"/>
      <p:bldP spid="98" grpId="0" animBg="1"/>
      <p:bldP spid="99" grpId="0" animBg="1"/>
      <p:bldP spid="100" grpId="0"/>
      <p:bldP spid="63" grpId="0" animBg="1"/>
      <p:bldP spid="66" grpId="0" animBg="1"/>
      <p:bldP spid="67" grpId="0" animBg="1"/>
      <p:bldP spid="101" grpId="0"/>
      <p:bldP spid="102" grpId="0" animBg="1"/>
      <p:bldP spid="103" grpId="0"/>
      <p:bldP spid="104" grpId="0"/>
      <p:bldP spid="106" grpId="0"/>
      <p:bldP spid="108" grpId="0"/>
      <p:bldP spid="110" grpId="0"/>
      <p:bldP spid="112" grpId="0"/>
      <p:bldP spid="114" grpId="0"/>
      <p:bldP spid="116" grpId="0"/>
      <p:bldP spid="119" grpId="0" animBg="1"/>
      <p:bldP spid="120" grpId="0"/>
      <p:bldP spid="123" grpId="0" animBg="1"/>
      <p:bldP spid="127" grpId="0" animBg="1"/>
      <p:bldP spid="5" grpId="0"/>
    </p:bldLst>
  </p:timing>
</p:sld>
</file>

<file path=ppt/theme/theme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ut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utk" id="{25A94CB8-2493-4C15-970E-1FE706F9FD41}" vid="{9643F67F-08ED-49D9-B2E8-F829B02F262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2424</TotalTime>
  <Words>2254</Words>
  <Application>Microsoft Office PowerPoint</Application>
  <PresentationFormat>Widescreen</PresentationFormat>
  <Paragraphs>342</Paragraphs>
  <Slides>18</Slides>
  <Notes>18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18</vt:i4>
      </vt:variant>
    </vt:vector>
  </HeadingPairs>
  <TitlesOfParts>
    <vt:vector size="27" baseType="lpstr">
      <vt:lpstr>LinLibertineT</vt:lpstr>
      <vt:lpstr>Arial</vt:lpstr>
      <vt:lpstr>Calibri</vt:lpstr>
      <vt:lpstr>Calibri Light</vt:lpstr>
      <vt:lpstr>Cambria Math</vt:lpstr>
      <vt:lpstr>Wingdings</vt:lpstr>
      <vt:lpstr>2_Office Theme</vt:lpstr>
      <vt:lpstr>1_utk</vt:lpstr>
      <vt:lpstr>Office Theme</vt:lpstr>
      <vt:lpstr>AiFi: AI-Enabled Interference Cancellation in WiFi Networks with Commodity PHY-Layer Information</vt:lpstr>
      <vt:lpstr>Interference in Unlicensed Wireless Bands</vt:lpstr>
      <vt:lpstr>Solutions to Interference: Collision Avoidance (CSMA/CA)</vt:lpstr>
      <vt:lpstr>Solutions to Interference: Interference cancellation</vt:lpstr>
      <vt:lpstr>Our Key Insight: WiFi Interference Cancellation with  Local PHY Information instead of extra RF hardware</vt:lpstr>
      <vt:lpstr>Our Design of AiFi: Use Neural Networks to Mimic WiFi PHY Processing</vt:lpstr>
      <vt:lpstr>1. Interference Estimation</vt:lpstr>
      <vt:lpstr>2. Interference Removal</vt:lpstr>
      <vt:lpstr>3. Data Payload Correction</vt:lpstr>
      <vt:lpstr>Implementation and Evaluation setup</vt:lpstr>
      <vt:lpstr>Interference Sources</vt:lpstr>
      <vt:lpstr>Bit Error Rate (BER) Reduction</vt:lpstr>
      <vt:lpstr>Frame Reception Rate (FRR) Improvement</vt:lpstr>
      <vt:lpstr>Generality of AiFi</vt:lpstr>
      <vt:lpstr>Impact of AiFi’s NN Complexity</vt:lpstr>
      <vt:lpstr>Latency of AiFi’s NN inference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AiFi: AI-Enabled Interference Cancellation in WiFi Networks with Commodity PHY-Layer Information</dc:title>
  <dc:creator>Chen, Ruirong</dc:creator>
  <cp:lastModifiedBy>Huang Kai</cp:lastModifiedBy>
  <cp:revision>710</cp:revision>
  <dcterms:created xsi:type="dcterms:W3CDTF">2022-10-24T13:54:13Z</dcterms:created>
  <dcterms:modified xsi:type="dcterms:W3CDTF">2022-11-04T17:22:23Z</dcterms:modified>
</cp:coreProperties>
</file>